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</p:sldMasterIdLst>
  <p:notesMasterIdLst>
    <p:notesMasterId r:id="rId30"/>
  </p:notesMasterIdLst>
  <p:handoutMasterIdLst>
    <p:handoutMasterId r:id="rId31"/>
  </p:handoutMasterIdLst>
  <p:sldIdLst>
    <p:sldId id="256" r:id="rId3"/>
    <p:sldId id="381" r:id="rId4"/>
    <p:sldId id="423" r:id="rId5"/>
    <p:sldId id="399" r:id="rId6"/>
    <p:sldId id="401" r:id="rId7"/>
    <p:sldId id="402" r:id="rId8"/>
    <p:sldId id="404" r:id="rId9"/>
    <p:sldId id="400" r:id="rId10"/>
    <p:sldId id="405" r:id="rId11"/>
    <p:sldId id="406" r:id="rId12"/>
    <p:sldId id="407" r:id="rId13"/>
    <p:sldId id="409" r:id="rId14"/>
    <p:sldId id="410" r:id="rId15"/>
    <p:sldId id="427" r:id="rId16"/>
    <p:sldId id="424" r:id="rId17"/>
    <p:sldId id="428" r:id="rId18"/>
    <p:sldId id="411" r:id="rId19"/>
    <p:sldId id="412" r:id="rId20"/>
    <p:sldId id="408" r:id="rId21"/>
    <p:sldId id="414" r:id="rId22"/>
    <p:sldId id="415" r:id="rId23"/>
    <p:sldId id="416" r:id="rId24"/>
    <p:sldId id="417" r:id="rId25"/>
    <p:sldId id="419" r:id="rId26"/>
    <p:sldId id="418" r:id="rId27"/>
    <p:sldId id="421" r:id="rId28"/>
    <p:sldId id="343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2">
          <p15:clr>
            <a:srgbClr val="A4A3A4"/>
          </p15:clr>
        </p15:guide>
        <p15:guide id="2" pos="386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7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94414" autoAdjust="0"/>
  </p:normalViewPr>
  <p:slideViewPr>
    <p:cSldViewPr snapToGrid="0">
      <p:cViewPr varScale="1">
        <p:scale>
          <a:sx n="110" d="100"/>
          <a:sy n="110" d="100"/>
        </p:scale>
        <p:origin x="804" y="78"/>
      </p:cViewPr>
      <p:guideLst>
        <p:guide orient="horz" pos="2192"/>
        <p:guide pos="38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472"/>
    </p:cViewPr>
  </p:sorterViewPr>
  <p:notesViewPr>
    <p:cSldViewPr snapToGrid="0">
      <p:cViewPr varScale="1">
        <p:scale>
          <a:sx n="77" d="100"/>
          <a:sy n="77" d="100"/>
        </p:scale>
        <p:origin x="-2082" y="-102"/>
      </p:cViewPr>
      <p:guideLst>
        <p:guide orient="horz" pos="2923"/>
        <p:guide pos="217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74BE3-DA67-4B14-B20F-FCDEB893AF58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C9752-91AC-48AF-AEB8-6CD2794B5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2715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FB078-A8F6-4547-B76C-012AD4D970B4}" type="datetimeFigureOut">
              <a:rPr lang="zh-CN" altLang="en-US" smtClean="0"/>
              <a:t>2017/1/12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D6F05-F57A-4A84-B438-0378FDE2A1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86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D6F05-F57A-4A84-B438-0378FDE2A1A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983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D6F05-F57A-4A84-B438-0378FDE2A1A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081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V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8"/>
            <a:ext cx="12192000" cy="685703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35022" y="2243672"/>
            <a:ext cx="8556977" cy="795861"/>
          </a:xfrm>
        </p:spPr>
        <p:txBody>
          <a:bodyPr anchor="t">
            <a:normAutofit/>
          </a:bodyPr>
          <a:lstStyle>
            <a:lvl1pPr algn="l">
              <a:defRPr sz="4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9448801" y="4639737"/>
            <a:ext cx="2743199" cy="321733"/>
          </a:xfrm>
        </p:spPr>
        <p:txBody>
          <a:bodyPr anchor="ctr">
            <a:noAutofit/>
          </a:bodyPr>
          <a:lstStyle>
            <a:lvl1pPr marL="0" indent="0" algn="r">
              <a:buNone/>
              <a:defRPr sz="1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部门</a:t>
            </a:r>
            <a:endParaRPr lang="en-US" altLang="zh-CN" dirty="0" smtClean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0"/>
          </p:nvPr>
        </p:nvSpPr>
        <p:spPr>
          <a:xfrm>
            <a:off x="9448799" y="5054074"/>
            <a:ext cx="2743200" cy="365125"/>
          </a:xfrm>
        </p:spPr>
        <p:txBody>
          <a:bodyPr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altLang="zh-CN" dirty="0" smtClean="0"/>
              <a:t>2015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23</a:t>
            </a:r>
            <a:r>
              <a:rPr lang="zh-CN" altLang="en-US" dirty="0" smtClean="0"/>
              <a:t>日</a:t>
            </a:r>
            <a:endParaRPr lang="zh-CN" altLang="en-US" dirty="0"/>
          </a:p>
        </p:txBody>
      </p:sp>
      <p:sp>
        <p:nvSpPr>
          <p:cNvPr id="7" name="Rectangle 26"/>
          <p:cNvSpPr txBox="1">
            <a:spLocks noChangeArrowheads="1"/>
          </p:cNvSpPr>
          <p:nvPr userDrawn="1"/>
        </p:nvSpPr>
        <p:spPr bwMode="auto">
          <a:xfrm>
            <a:off x="912284" y="282575"/>
            <a:ext cx="284480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80139" tIns="40069" rIns="80139" bIns="40069" numCol="1" anchor="t" anchorCtr="0" compatLnSpc="1"/>
          <a:lstStyle>
            <a:defPPr>
              <a:defRPr lang="en-US"/>
            </a:defPPr>
            <a:lvl1pPr algn="l" defTabSz="80137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bg1"/>
                </a:solidFill>
                <a:latin typeface="FrutigerNext LT Regular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32026D93-F48A-4331-836E-4E58F3F62137}" type="datetime1">
              <a:rPr lang="zh-CN" altLang="en-US" sz="1200" smtClean="0">
                <a:solidFill>
                  <a:srgbClr val="000000"/>
                </a:solidFill>
                <a:latin typeface="FrutigerNext LT Regular"/>
              </a:rPr>
              <a:t>2017/1/12</a:t>
            </a:fld>
            <a:endParaRPr lang="en-US" altLang="zh-CN" sz="1200">
              <a:solidFill>
                <a:srgbClr val="000000"/>
              </a:solidFill>
              <a:latin typeface="FrutigerNext LT Regula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91785" y="2535774"/>
            <a:ext cx="8556977" cy="795861"/>
          </a:xfrm>
        </p:spPr>
        <p:txBody>
          <a:bodyPr anchor="t">
            <a:noAutofit/>
          </a:bodyPr>
          <a:lstStyle>
            <a:lvl1pPr algn="ctr">
              <a:defRPr sz="4500" b="0">
                <a:solidFill>
                  <a:srgbClr val="C00000"/>
                </a:solidFill>
                <a:latin typeface="宋体" pitchFamily="2" charset="-122"/>
                <a:ea typeface="宋体" pitchFamily="2" charset="-122"/>
              </a:defRPr>
            </a:lvl1pPr>
          </a:lstStyle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V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868" y="50800"/>
            <a:ext cx="10532533" cy="711200"/>
          </a:xfrm>
        </p:spPr>
        <p:txBody>
          <a:bodyPr>
            <a:noAutofit/>
          </a:bodyPr>
          <a:lstStyle>
            <a:lvl1pPr>
              <a:defRPr sz="2400">
                <a:solidFill>
                  <a:srgbClr val="C00000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4" y="6690153"/>
            <a:ext cx="523393" cy="168929"/>
          </a:xfrm>
        </p:spPr>
        <p:txBody>
          <a:bodyPr/>
          <a:lstStyle>
            <a:lvl1pPr algn="ctr">
              <a:defRPr lang="en-US" altLang="zh-CN" sz="75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>
                <a:solidFill>
                  <a:srgbClr val="4472C4">
                    <a:lumMod val="75000"/>
                  </a:srgbClr>
                </a:solidFill>
              </a:rPr>
              <a:t>‹#›</a:t>
            </a:fld>
            <a:endParaRPr lang="zh-CN" altLang="en-US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9" name="任意多边形 7174"/>
          <p:cNvSpPr>
            <a:spLocks noChangeArrowheads="1"/>
          </p:cNvSpPr>
          <p:nvPr userDrawn="1"/>
        </p:nvSpPr>
        <p:spPr bwMode="auto">
          <a:xfrm>
            <a:off x="542013" y="821535"/>
            <a:ext cx="10843200" cy="109537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2147483646 h 1000"/>
              <a:gd name="T6" fmla="*/ 0 w 1000"/>
              <a:gd name="T7" fmla="*/ 2147483646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CC0000"/>
          </a:solidFill>
          <a:ln w="9525">
            <a:solidFill>
              <a:srgbClr val="CC0000"/>
            </a:solidFill>
            <a:rou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smtClean="0">
              <a:solidFill>
                <a:srgbClr val="000000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4" y="6690153"/>
            <a:ext cx="523393" cy="168929"/>
          </a:xfrm>
        </p:spPr>
        <p:txBody>
          <a:bodyPr/>
          <a:lstStyle>
            <a:lvl1pPr algn="ctr">
              <a:defRPr lang="en-US" altLang="zh-CN" sz="75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>
                <a:solidFill>
                  <a:srgbClr val="4472C4">
                    <a:lumMod val="75000"/>
                  </a:srgbClr>
                </a:solidFill>
              </a:rPr>
              <a:t>‹#›</a:t>
            </a:fld>
            <a:endParaRPr lang="zh-CN" altLang="en-US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165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4" y="6690153"/>
            <a:ext cx="523393" cy="168929"/>
          </a:xfrm>
        </p:spPr>
        <p:txBody>
          <a:bodyPr/>
          <a:lstStyle>
            <a:lvl1pPr algn="ctr">
              <a:defRPr lang="en-US" altLang="zh-CN" sz="75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>
                <a:solidFill>
                  <a:srgbClr val="4472C4">
                    <a:lumMod val="75000"/>
                  </a:srgbClr>
                </a:solidFill>
              </a:rPr>
              <a:t>‹#›</a:t>
            </a:fld>
            <a:endParaRPr lang="zh-CN" altLang="en-US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165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4" y="6690153"/>
            <a:ext cx="523393" cy="168929"/>
          </a:xfrm>
        </p:spPr>
        <p:txBody>
          <a:bodyPr/>
          <a:lstStyle>
            <a:lvl1pPr algn="ctr">
              <a:defRPr lang="en-US" altLang="zh-CN" sz="75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>
                <a:solidFill>
                  <a:srgbClr val="4472C4">
                    <a:lumMod val="75000"/>
                  </a:srgbClr>
                </a:solidFill>
              </a:rPr>
              <a:t>‹#›</a:t>
            </a:fld>
            <a:endParaRPr lang="zh-CN" altLang="en-US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165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9" y="987428"/>
            <a:ext cx="3932767" cy="488156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4" y="6690153"/>
            <a:ext cx="523393" cy="168929"/>
          </a:xfrm>
        </p:spPr>
        <p:txBody>
          <a:bodyPr/>
          <a:lstStyle>
            <a:lvl1pPr algn="ctr">
              <a:defRPr lang="en-US" altLang="zh-CN" sz="75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>
                <a:solidFill>
                  <a:srgbClr val="4472C4">
                    <a:lumMod val="75000"/>
                  </a:srgbClr>
                </a:solidFill>
              </a:rPr>
              <a:t>‹#›</a:t>
            </a:fld>
            <a:endParaRPr lang="zh-CN" altLang="en-US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165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9" y="987428"/>
            <a:ext cx="3932767" cy="488156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4" y="6690153"/>
            <a:ext cx="523393" cy="168929"/>
          </a:xfrm>
        </p:spPr>
        <p:txBody>
          <a:bodyPr/>
          <a:lstStyle>
            <a:lvl1pPr algn="ctr">
              <a:defRPr lang="en-US" altLang="zh-CN" sz="75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>
                <a:solidFill>
                  <a:srgbClr val="4472C4">
                    <a:lumMod val="75000"/>
                  </a:srgbClr>
                </a:solidFill>
              </a:rPr>
              <a:t>‹#›</a:t>
            </a:fld>
            <a:endParaRPr lang="zh-CN" altLang="en-US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165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4" y="6690153"/>
            <a:ext cx="523393" cy="168929"/>
          </a:xfrm>
        </p:spPr>
        <p:txBody>
          <a:bodyPr/>
          <a:lstStyle>
            <a:lvl1pPr algn="ctr">
              <a:defRPr lang="en-US" altLang="zh-CN" sz="75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>
                <a:solidFill>
                  <a:srgbClr val="4472C4">
                    <a:lumMod val="75000"/>
                  </a:srgbClr>
                </a:solidFill>
              </a:rPr>
              <a:t>‹#›</a:t>
            </a:fld>
            <a:endParaRPr lang="zh-CN" altLang="en-US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165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92635" y="612733"/>
            <a:ext cx="2628900" cy="5811838"/>
          </a:xfrm>
        </p:spPr>
        <p:txBody>
          <a:bodyPr vert="eaVert">
            <a:normAutofit/>
          </a:bodyPr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94647" y="612733"/>
            <a:ext cx="76835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4" y="6690153"/>
            <a:ext cx="523393" cy="168929"/>
          </a:xfrm>
        </p:spPr>
        <p:txBody>
          <a:bodyPr/>
          <a:lstStyle>
            <a:lvl1pPr algn="ctr">
              <a:defRPr lang="en-US" altLang="zh-CN" sz="75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>
                <a:solidFill>
                  <a:srgbClr val="4472C4">
                    <a:lumMod val="75000"/>
                  </a:srgbClr>
                </a:solidFill>
              </a:rPr>
              <a:t>‹#›</a:t>
            </a:fld>
            <a:endParaRPr lang="zh-CN" altLang="en-US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11" name="标题 1"/>
          <p:cNvSpPr txBox="1"/>
          <p:nvPr userDrawn="1"/>
        </p:nvSpPr>
        <p:spPr>
          <a:xfrm>
            <a:off x="0" y="0"/>
            <a:ext cx="10532533" cy="36195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50" smtClean="0">
                <a:solidFill>
                  <a:prstClr val="white"/>
                </a:solidFill>
              </a:rPr>
              <a:t>单击此处编辑母版标题样式</a:t>
            </a:r>
            <a:endParaRPr lang="zh-CN" altLang="en-US" sz="165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V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867" y="50800"/>
            <a:ext cx="10532533" cy="711200"/>
          </a:xfrm>
        </p:spPr>
        <p:txBody>
          <a:bodyPr>
            <a:noAutofit/>
          </a:bodyPr>
          <a:lstStyle>
            <a:lvl1pPr>
              <a:defRPr sz="3200">
                <a:solidFill>
                  <a:srgbClr val="C00000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2" y="6690151"/>
            <a:ext cx="523393" cy="168929"/>
          </a:xfrm>
        </p:spPr>
        <p:txBody>
          <a:bodyPr/>
          <a:lstStyle>
            <a:lvl1pPr algn="ctr">
              <a:defRPr lang="en-US" altLang="zh-CN" sz="100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 lang="en-US" altLang="zh-CN" smtClean="0"/>
              <a:t>‹#›</a:t>
            </a:fld>
            <a:endParaRPr lang="zh-CN" altLang="en-US" dirty="0"/>
          </a:p>
        </p:txBody>
      </p:sp>
      <p:sp>
        <p:nvSpPr>
          <p:cNvPr id="9" name="任意多边形 7174"/>
          <p:cNvSpPr>
            <a:spLocks noChangeArrowheads="1"/>
          </p:cNvSpPr>
          <p:nvPr userDrawn="1"/>
        </p:nvSpPr>
        <p:spPr bwMode="auto">
          <a:xfrm>
            <a:off x="542013" y="821533"/>
            <a:ext cx="10843200" cy="109537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2147483646 h 1000"/>
              <a:gd name="T6" fmla="*/ 0 w 1000"/>
              <a:gd name="T7" fmla="*/ 2147483646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CC0000"/>
          </a:solidFill>
          <a:ln w="9525">
            <a:solidFill>
              <a:srgbClr val="CC0000"/>
            </a:solidFill>
            <a:round/>
          </a:ln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2" y="6690151"/>
            <a:ext cx="523393" cy="168929"/>
          </a:xfrm>
        </p:spPr>
        <p:txBody>
          <a:bodyPr/>
          <a:lstStyle>
            <a:lvl1pPr algn="ctr">
              <a:defRPr lang="en-US" altLang="zh-CN" sz="100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 lang="en-US" altLang="zh-CN" smtClean="0"/>
              <a:t>‹#›</a:t>
            </a:fld>
            <a:endParaRPr lang="zh-CN" altLang="en-US" dirty="0"/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2" y="6690151"/>
            <a:ext cx="523393" cy="168929"/>
          </a:xfrm>
        </p:spPr>
        <p:txBody>
          <a:bodyPr/>
          <a:lstStyle>
            <a:lvl1pPr algn="ctr">
              <a:defRPr lang="en-US" altLang="zh-CN" sz="100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 lang="en-US" altLang="zh-CN" smtClean="0"/>
              <a:t>‹#›</a:t>
            </a:fld>
            <a:endParaRPr lang="zh-CN" altLang="en-US" dirty="0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2" y="6690151"/>
            <a:ext cx="523393" cy="168929"/>
          </a:xfrm>
        </p:spPr>
        <p:txBody>
          <a:bodyPr/>
          <a:lstStyle>
            <a:lvl1pPr algn="ctr">
              <a:defRPr lang="en-US" altLang="zh-CN" sz="100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 lang="en-US" altLang="zh-CN" smtClean="0"/>
              <a:t>‹#›</a:t>
            </a:fld>
            <a:endParaRPr lang="zh-CN" altLang="en-US" dirty="0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8" y="987426"/>
            <a:ext cx="3932767" cy="48815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2" y="6690151"/>
            <a:ext cx="523393" cy="168929"/>
          </a:xfrm>
        </p:spPr>
        <p:txBody>
          <a:bodyPr/>
          <a:lstStyle>
            <a:lvl1pPr algn="ctr">
              <a:defRPr lang="en-US" altLang="zh-CN" sz="100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 lang="en-US" altLang="zh-CN" smtClean="0"/>
              <a:t>‹#›</a:t>
            </a:fld>
            <a:endParaRPr lang="zh-CN" altLang="en-US" dirty="0"/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8" y="987426"/>
            <a:ext cx="3932767" cy="48815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2" y="6690151"/>
            <a:ext cx="523393" cy="168929"/>
          </a:xfrm>
        </p:spPr>
        <p:txBody>
          <a:bodyPr/>
          <a:lstStyle>
            <a:lvl1pPr algn="ctr">
              <a:defRPr lang="en-US" altLang="zh-CN" sz="100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 lang="en-US" altLang="zh-CN" smtClean="0"/>
              <a:t>‹#›</a:t>
            </a:fld>
            <a:endParaRPr lang="zh-CN" altLang="en-US" dirty="0"/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2" y="6690151"/>
            <a:ext cx="523393" cy="168929"/>
          </a:xfrm>
        </p:spPr>
        <p:txBody>
          <a:bodyPr/>
          <a:lstStyle>
            <a:lvl1pPr algn="ctr">
              <a:defRPr lang="en-US" altLang="zh-CN" sz="100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 lang="en-US" altLang="zh-CN" smtClean="0"/>
              <a:t>‹#›</a:t>
            </a:fld>
            <a:endParaRPr lang="zh-CN" altLang="en-US" dirty="0"/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32533" cy="361950"/>
          </a:xfrm>
        </p:spPr>
        <p:txBody>
          <a:bodyPr>
            <a:no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334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2178"/>
            <a:ext cx="12192000" cy="185822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92634" y="612733"/>
            <a:ext cx="2628900" cy="5811838"/>
          </a:xfrm>
        </p:spPr>
        <p:txBody>
          <a:bodyPr vert="eaVert">
            <a:normAutofit/>
          </a:bodyPr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94646" y="612733"/>
            <a:ext cx="7683500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70182" y="6690151"/>
            <a:ext cx="523393" cy="168929"/>
          </a:xfrm>
        </p:spPr>
        <p:txBody>
          <a:bodyPr/>
          <a:lstStyle>
            <a:lvl1pPr algn="ctr">
              <a:defRPr lang="en-US" altLang="zh-CN" sz="1000" b="0" kern="120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fld id="{5EEEA1B8-33B6-483C-BF27-43F455CBFD32}" type="slidenum">
              <a:rPr lang="en-US" altLang="zh-CN" smtClean="0"/>
              <a:t>‹#›</a:t>
            </a:fld>
            <a:endParaRPr lang="zh-CN" altLang="en-US" dirty="0"/>
          </a:p>
        </p:txBody>
      </p:sp>
      <p:sp>
        <p:nvSpPr>
          <p:cNvPr id="11" name="标题 1"/>
          <p:cNvSpPr txBox="1"/>
          <p:nvPr userDrawn="1"/>
        </p:nvSpPr>
        <p:spPr>
          <a:xfrm>
            <a:off x="0" y="0"/>
            <a:ext cx="10532533" cy="361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200" smtClean="0"/>
              <a:t>单击此处编辑母版标题样式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2015</a:t>
            </a:r>
            <a:r>
              <a:rPr lang="zh-CN" altLang="en-US" smtClean="0"/>
              <a:t>年</a:t>
            </a:r>
            <a:r>
              <a:rPr lang="en-US" altLang="zh-CN" smtClean="0"/>
              <a:t>1</a:t>
            </a:r>
            <a:r>
              <a:rPr lang="zh-CN" altLang="en-US" smtClean="0"/>
              <a:t>月</a:t>
            </a:r>
            <a:r>
              <a:rPr lang="en-US" altLang="zh-CN" smtClean="0"/>
              <a:t>23</a:t>
            </a:r>
            <a:r>
              <a:rPr lang="zh-CN" altLang="en-US" smtClean="0"/>
              <a:t>日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7B233-9006-4C0B-B4A0-D2A0CB6AA6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2015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年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月</a:t>
            </a:r>
            <a:r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23</a:t>
            </a:r>
            <a:r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日</a:t>
            </a: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7B233-9006-4C0B-B4A0-D2A0CB6AA63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335628" y="1845277"/>
            <a:ext cx="8856372" cy="1474573"/>
          </a:xfrm>
        </p:spPr>
        <p:txBody>
          <a:bodyPr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000" b="1" dirty="0" smtClean="0">
                <a:latin typeface="+mn-lt"/>
                <a:ea typeface="微软雅黑" pitchFamily="34" charset="-122"/>
                <a:cs typeface="Arial" pitchFamily="34" charset="0"/>
              </a:rPr>
              <a:t>NVMS1000 Ver3.4 </a:t>
            </a:r>
            <a:r>
              <a:rPr lang="en-US" altLang="zh-CN" sz="3000" b="1" dirty="0">
                <a:latin typeface="+mn-lt"/>
                <a:ea typeface="微软雅黑" pitchFamily="34" charset="-122"/>
                <a:cs typeface="Arial" pitchFamily="34" charset="0"/>
              </a:rPr>
              <a:t>New Feature Introduction</a:t>
            </a:r>
            <a:endParaRPr lang="zh-CN" altLang="en-US" sz="3000" b="1" dirty="0">
              <a:latin typeface="+mn-lt"/>
              <a:ea typeface="微软雅黑" pitchFamily="34" charset="-122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Support </a:t>
            </a:r>
            <a:r>
              <a:rPr lang="en-US" altLang="zh-CN" dirty="0" smtClean="0"/>
              <a:t>1080P@60fps HFR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10</a:t>
            </a:fld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306241" y="1355045"/>
            <a:ext cx="5148207" cy="1570465"/>
            <a:chOff x="126132" y="1507445"/>
            <a:chExt cx="5148207" cy="157046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1867" y="2268386"/>
              <a:ext cx="4704762" cy="809524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572655" y="1517519"/>
              <a:ext cx="4701684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600" dirty="0" smtClean="0">
                  <a:solidFill>
                    <a:schemeClr val="bg1"/>
                  </a:solidFill>
                </a:rPr>
                <a:t>IPC should support HFR.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26132" y="1507445"/>
              <a:ext cx="402745" cy="365568"/>
              <a:chOff x="11184631" y="2462882"/>
              <a:chExt cx="402745" cy="365568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11184631" y="2462882"/>
                <a:ext cx="375035" cy="351523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细黑" pitchFamily="2" charset="-122"/>
                  <a:ea typeface="华文细黑" pitchFamily="2" charset="-122"/>
                </a:endParaRPr>
              </a:p>
            </p:txBody>
          </p:sp>
          <p:sp>
            <p:nvSpPr>
              <p:cNvPr id="10" name="TextBox 11"/>
              <p:cNvSpPr txBox="1">
                <a:spLocks noChangeArrowheads="1"/>
              </p:cNvSpPr>
              <p:nvPr/>
            </p:nvSpPr>
            <p:spPr bwMode="auto">
              <a:xfrm>
                <a:off x="11218792" y="2489896"/>
                <a:ext cx="368584" cy="3385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itchFamily="18" charset="0"/>
                  </a:rPr>
                  <a:t>1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501168" y="1928243"/>
              <a:ext cx="47454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/>
                <a:t>Open IPC web page and set parameters as below.</a:t>
              </a:r>
              <a:endParaRPr lang="zh-CN" altLang="en-US" sz="1400" dirty="0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34044" y="3613601"/>
            <a:ext cx="5150190" cy="2564180"/>
            <a:chOff x="334044" y="3156388"/>
            <a:chExt cx="5150190" cy="2564180"/>
          </a:xfrm>
        </p:grpSpPr>
        <p:grpSp>
          <p:nvGrpSpPr>
            <p:cNvPr id="15" name="组合 14"/>
            <p:cNvGrpSpPr/>
            <p:nvPr/>
          </p:nvGrpSpPr>
          <p:grpSpPr>
            <a:xfrm>
              <a:off x="334044" y="3156388"/>
              <a:ext cx="402745" cy="365568"/>
              <a:chOff x="11184631" y="2532157"/>
              <a:chExt cx="402745" cy="365568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1184631" y="2532157"/>
                <a:ext cx="375035" cy="351523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细黑" pitchFamily="2" charset="-122"/>
                  <a:ea typeface="华文细黑" pitchFamily="2" charset="-122"/>
                </a:endParaRPr>
              </a:p>
            </p:txBody>
          </p:sp>
          <p:sp>
            <p:nvSpPr>
              <p:cNvPr id="17" name="TextBox 11"/>
              <p:cNvSpPr txBox="1">
                <a:spLocks noChangeArrowheads="1"/>
              </p:cNvSpPr>
              <p:nvPr/>
            </p:nvSpPr>
            <p:spPr bwMode="auto">
              <a:xfrm>
                <a:off x="11218792" y="2559171"/>
                <a:ext cx="368584" cy="3385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itchFamily="18" charset="0"/>
                  </a:rPr>
                  <a:t>2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</p:grp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758" y="3844378"/>
              <a:ext cx="4990476" cy="1876190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770950" y="3171034"/>
              <a:ext cx="4701684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zh-CN" sz="1600" dirty="0">
                  <a:solidFill>
                    <a:schemeClr val="bg1"/>
                  </a:solidFill>
                </a:rPr>
                <a:t>Navigate to "Image Settings-&gt;Image Quality</a:t>
              </a:r>
              <a:r>
                <a:rPr lang="en-US" altLang="zh-CN" sz="1600" dirty="0" smtClean="0">
                  <a:solidFill>
                    <a:schemeClr val="bg1"/>
                  </a:solidFill>
                </a:rPr>
                <a:t>".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 bwMode="auto">
            <a:xfrm>
              <a:off x="2660540" y="4572983"/>
              <a:ext cx="1357278" cy="28468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13019" y="3541255"/>
              <a:ext cx="47454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/>
                <a:t>Check device stream.</a:t>
              </a:r>
              <a:endParaRPr lang="zh-CN" altLang="en-US" sz="1400" dirty="0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540872" y="1369152"/>
            <a:ext cx="4781510" cy="4888199"/>
            <a:chOff x="6540872" y="1369152"/>
            <a:chExt cx="4781510" cy="4888199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84287" y="1847827"/>
              <a:ext cx="4238095" cy="4409524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 bwMode="auto">
            <a:xfrm>
              <a:off x="8825817" y="4289552"/>
              <a:ext cx="1301861" cy="23370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7084287" y="1378969"/>
              <a:ext cx="4236208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600" dirty="0" smtClean="0">
                  <a:solidFill>
                    <a:schemeClr val="bg1"/>
                  </a:solidFill>
                </a:rPr>
                <a:t>Switch to live preview to check FPS.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6540872" y="1369152"/>
              <a:ext cx="402745" cy="365568"/>
              <a:chOff x="11184631" y="2532157"/>
              <a:chExt cx="402745" cy="365568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11184631" y="2532157"/>
                <a:ext cx="375035" cy="351523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细黑" pitchFamily="2" charset="-122"/>
                  <a:ea typeface="华文细黑" pitchFamily="2" charset="-122"/>
                </a:endParaRPr>
              </a:p>
            </p:txBody>
          </p:sp>
          <p:sp>
            <p:nvSpPr>
              <p:cNvPr id="28" name="TextBox 11"/>
              <p:cNvSpPr txBox="1">
                <a:spLocks noChangeArrowheads="1"/>
              </p:cNvSpPr>
              <p:nvPr/>
            </p:nvSpPr>
            <p:spPr bwMode="auto">
              <a:xfrm>
                <a:off x="11218792" y="2559171"/>
                <a:ext cx="368584" cy="3385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itchFamily="18" charset="0"/>
                  </a:rPr>
                  <a:t>3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420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Support </a:t>
            </a:r>
            <a:r>
              <a:rPr lang="en-US" altLang="zh-CN" dirty="0" smtClean="0"/>
              <a:t>two-split layout </a:t>
            </a:r>
            <a:r>
              <a:rPr lang="en-US" altLang="zh-CN" dirty="0"/>
              <a:t>for corridor mode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11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542" y="980423"/>
            <a:ext cx="7647033" cy="5878657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384175" y="2604656"/>
            <a:ext cx="2742623" cy="2166197"/>
            <a:chOff x="139122" y="1350378"/>
            <a:chExt cx="2742623" cy="216619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4157" y="2669160"/>
              <a:ext cx="2339878" cy="84741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548318" y="1350378"/>
              <a:ext cx="2333427" cy="584775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600" dirty="0" smtClean="0">
                  <a:solidFill>
                    <a:schemeClr val="bg1"/>
                  </a:solidFill>
                </a:rPr>
                <a:t>IPC should support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600" dirty="0" smtClean="0">
                  <a:solidFill>
                    <a:schemeClr val="bg1"/>
                  </a:solidFill>
                </a:rPr>
                <a:t>corridor mode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39122" y="1365119"/>
              <a:ext cx="402745" cy="365568"/>
              <a:chOff x="11184631" y="2532157"/>
              <a:chExt cx="402745" cy="365568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11184631" y="2532157"/>
                <a:ext cx="375035" cy="351523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细黑" pitchFamily="2" charset="-122"/>
                  <a:ea typeface="华文细黑" pitchFamily="2" charset="-122"/>
                </a:endParaRPr>
              </a:p>
            </p:txBody>
          </p:sp>
          <p:sp>
            <p:nvSpPr>
              <p:cNvPr id="10" name="TextBox 11"/>
              <p:cNvSpPr txBox="1">
                <a:spLocks noChangeArrowheads="1"/>
              </p:cNvSpPr>
              <p:nvPr/>
            </p:nvSpPr>
            <p:spPr bwMode="auto">
              <a:xfrm>
                <a:off x="11218792" y="2559171"/>
                <a:ext cx="368584" cy="3385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itchFamily="18" charset="0"/>
                  </a:rPr>
                  <a:t>1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520608" y="2036832"/>
              <a:ext cx="233342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/>
                <a:t>Open IPC web page and</a:t>
              </a:r>
            </a:p>
            <a:p>
              <a:r>
                <a:rPr lang="en-US" altLang="zh-CN" sz="1400" dirty="0" smtClean="0"/>
                <a:t>set parameter as below.</a:t>
              </a:r>
              <a:endParaRPr lang="zh-CN" altLang="en-US" sz="1400" dirty="0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308403" y="2750288"/>
            <a:ext cx="402745" cy="365568"/>
            <a:chOff x="11184631" y="2532157"/>
            <a:chExt cx="402745" cy="365568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6" name="矩形 15"/>
          <p:cNvSpPr/>
          <p:nvPr/>
        </p:nvSpPr>
        <p:spPr bwMode="auto">
          <a:xfrm>
            <a:off x="4801680" y="2493818"/>
            <a:ext cx="6572902" cy="31311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文本框 7"/>
          <p:cNvSpPr txBox="1">
            <a:spLocks noChangeArrowheads="1"/>
          </p:cNvSpPr>
          <p:nvPr/>
        </p:nvSpPr>
        <p:spPr bwMode="auto">
          <a:xfrm>
            <a:off x="5784337" y="2750288"/>
            <a:ext cx="3694799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Two-split layout for corridor mode.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66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3793" y="3330826"/>
            <a:ext cx="5381625" cy="31432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3793" y="1226608"/>
            <a:ext cx="5382000" cy="18120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024" y="1226608"/>
            <a:ext cx="4216508" cy="52474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Optimize snapshot </a:t>
            </a:r>
            <a:r>
              <a:rPr lang="en-US" altLang="zh-CN" sz="2800" dirty="0" smtClean="0"/>
              <a:t>method to capture frame by frame</a:t>
            </a:r>
            <a:endParaRPr lang="zh-CN" altLang="en-US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12</a:t>
            </a:fld>
            <a:endParaRPr lang="zh-CN" altLang="en-US" dirty="0"/>
          </a:p>
        </p:txBody>
      </p:sp>
      <p:sp>
        <p:nvSpPr>
          <p:cNvPr id="11" name="矩形 10"/>
          <p:cNvSpPr/>
          <p:nvPr/>
        </p:nvSpPr>
        <p:spPr bwMode="auto">
          <a:xfrm>
            <a:off x="2214856" y="5467934"/>
            <a:ext cx="2010779" cy="2817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730490" y="5419429"/>
            <a:ext cx="402745" cy="365568"/>
            <a:chOff x="11184631" y="2532157"/>
            <a:chExt cx="402745" cy="365568"/>
          </a:xfrm>
        </p:grpSpPr>
        <p:sp>
          <p:nvSpPr>
            <p:cNvPr id="13" name="椭圆 12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 bwMode="auto">
          <a:xfrm>
            <a:off x="6917798" y="1684917"/>
            <a:ext cx="1713600" cy="32398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8831290" y="1684917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9" name="矩形 18"/>
          <p:cNvSpPr/>
          <p:nvPr/>
        </p:nvSpPr>
        <p:spPr bwMode="auto">
          <a:xfrm>
            <a:off x="5804641" y="5905062"/>
            <a:ext cx="263669" cy="2602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7426629" y="4004290"/>
            <a:ext cx="402745" cy="365568"/>
            <a:chOff x="11184631" y="2532157"/>
            <a:chExt cx="402745" cy="365568"/>
          </a:xfrm>
        </p:grpSpPr>
        <p:sp>
          <p:nvSpPr>
            <p:cNvPr id="21" name="椭圆 2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4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4" name="文本框 7"/>
          <p:cNvSpPr txBox="1">
            <a:spLocks noChangeArrowheads="1"/>
          </p:cNvSpPr>
          <p:nvPr/>
        </p:nvSpPr>
        <p:spPr bwMode="auto">
          <a:xfrm>
            <a:off x="6917799" y="2089766"/>
            <a:ext cx="1913492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Set snap number.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7988661" y="4004290"/>
            <a:ext cx="2623936" cy="19007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文本框 7"/>
          <p:cNvSpPr txBox="1">
            <a:spLocks noChangeArrowheads="1"/>
          </p:cNvSpPr>
          <p:nvPr/>
        </p:nvSpPr>
        <p:spPr bwMode="auto">
          <a:xfrm>
            <a:off x="6917798" y="3332809"/>
            <a:ext cx="3694799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Pop-up messages for snapshot.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Snapshot is different from each other.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376159" y="5846946"/>
            <a:ext cx="402745" cy="365568"/>
            <a:chOff x="11184631" y="2532157"/>
            <a:chExt cx="402745" cy="365568"/>
          </a:xfrm>
        </p:grpSpPr>
        <p:sp>
          <p:nvSpPr>
            <p:cNvPr id="28" name="椭圆 27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9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508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7350" y="1018109"/>
            <a:ext cx="5248275" cy="20764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867" y="1671731"/>
            <a:ext cx="5535171" cy="36816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867" y="50800"/>
            <a:ext cx="10929697" cy="711200"/>
          </a:xfrm>
        </p:spPr>
        <p:txBody>
          <a:bodyPr/>
          <a:lstStyle/>
          <a:p>
            <a:r>
              <a:rPr lang="en-US" altLang="zh-CN" dirty="0"/>
              <a:t>Private channel </a:t>
            </a:r>
            <a:r>
              <a:rPr lang="en-US" altLang="zh-CN" dirty="0" smtClean="0"/>
              <a:t>is invisible </a:t>
            </a:r>
            <a:r>
              <a:rPr lang="en-US" altLang="zh-CN" dirty="0"/>
              <a:t>in live preview </a:t>
            </a:r>
            <a:r>
              <a:rPr lang="en-US" altLang="zh-CN" dirty="0" smtClean="0"/>
              <a:t>interface(1/3)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13</a:t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 bwMode="auto">
          <a:xfrm>
            <a:off x="3939175" y="3782296"/>
            <a:ext cx="1710332" cy="5861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330129" y="3878707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0" name="文本框 7"/>
          <p:cNvSpPr txBox="1">
            <a:spLocks noChangeArrowheads="1"/>
          </p:cNvSpPr>
          <p:nvPr/>
        </p:nvSpPr>
        <p:spPr bwMode="auto">
          <a:xfrm>
            <a:off x="1414928" y="4429515"/>
            <a:ext cx="4662110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FF0000"/>
                </a:solidFill>
              </a:rPr>
              <a:t>Login by ‘Super Admin’ account.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Create new account ‘tester’, who has no rights.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6217350" y="2765460"/>
            <a:ext cx="5295900" cy="2085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矩形 22"/>
          <p:cNvSpPr/>
          <p:nvPr/>
        </p:nvSpPr>
        <p:spPr bwMode="auto">
          <a:xfrm>
            <a:off x="9401378" y="1415191"/>
            <a:ext cx="1710332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8964048" y="1329390"/>
            <a:ext cx="402745" cy="365568"/>
            <a:chOff x="11184631" y="2532157"/>
            <a:chExt cx="402745" cy="365568"/>
          </a:xfrm>
        </p:grpSpPr>
        <p:sp>
          <p:nvSpPr>
            <p:cNvPr id="25" name="椭圆 24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6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7" name="文本框 7"/>
          <p:cNvSpPr txBox="1">
            <a:spLocks noChangeArrowheads="1"/>
          </p:cNvSpPr>
          <p:nvPr/>
        </p:nvSpPr>
        <p:spPr bwMode="auto">
          <a:xfrm>
            <a:off x="7894079" y="1802619"/>
            <a:ext cx="3217631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Set account rights for ‘tester’.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7350" y="3224736"/>
            <a:ext cx="5295899" cy="332338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 bwMode="auto">
          <a:xfrm>
            <a:off x="9335308" y="4094241"/>
            <a:ext cx="1776401" cy="7876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8865299" y="4094241"/>
            <a:ext cx="402745" cy="365568"/>
            <a:chOff x="11184631" y="2532157"/>
            <a:chExt cx="402745" cy="365568"/>
          </a:xfrm>
        </p:grpSpPr>
        <p:sp>
          <p:nvSpPr>
            <p:cNvPr id="31" name="椭圆 3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32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33" name="文本框 7"/>
          <p:cNvSpPr txBox="1">
            <a:spLocks noChangeArrowheads="1"/>
          </p:cNvSpPr>
          <p:nvPr/>
        </p:nvSpPr>
        <p:spPr bwMode="auto">
          <a:xfrm>
            <a:off x="8253398" y="5364537"/>
            <a:ext cx="2858311" cy="120032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Remove ’live preview’ right for selected camera. Thus, ‘tester’ can not view video in live preview interface.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4" name="矩形 33"/>
          <p:cNvSpPr/>
          <p:nvPr/>
        </p:nvSpPr>
        <p:spPr bwMode="auto">
          <a:xfrm>
            <a:off x="6512274" y="4674398"/>
            <a:ext cx="2415600" cy="2085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22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469" y="4175857"/>
            <a:ext cx="5083888" cy="245887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1092" y="4176731"/>
            <a:ext cx="5744384" cy="245799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867" y="50800"/>
            <a:ext cx="10929697" cy="711200"/>
          </a:xfrm>
        </p:spPr>
        <p:txBody>
          <a:bodyPr/>
          <a:lstStyle/>
          <a:p>
            <a:r>
              <a:rPr lang="en-US" altLang="zh-CN" dirty="0"/>
              <a:t>Private channel </a:t>
            </a:r>
            <a:r>
              <a:rPr lang="en-US" altLang="zh-CN" dirty="0" smtClean="0"/>
              <a:t>is invisible </a:t>
            </a:r>
            <a:r>
              <a:rPr lang="en-US" altLang="zh-CN" dirty="0"/>
              <a:t>in live preview </a:t>
            </a:r>
            <a:r>
              <a:rPr lang="en-US" altLang="zh-CN" dirty="0" smtClean="0"/>
              <a:t>interface(2/3)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14</a:t>
            </a:fld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737" y="965079"/>
            <a:ext cx="10887565" cy="3127457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 bwMode="auto">
          <a:xfrm>
            <a:off x="9185548" y="2555952"/>
            <a:ext cx="1801101" cy="12770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3210119" y="3070168"/>
            <a:ext cx="402745" cy="365568"/>
            <a:chOff x="11184631" y="2532157"/>
            <a:chExt cx="402745" cy="365568"/>
          </a:xfrm>
        </p:grpSpPr>
        <p:sp>
          <p:nvSpPr>
            <p:cNvPr id="24" name="椭圆 2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4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6" name="文本框 7"/>
          <p:cNvSpPr txBox="1">
            <a:spLocks noChangeArrowheads="1"/>
          </p:cNvSpPr>
          <p:nvPr/>
        </p:nvSpPr>
        <p:spPr bwMode="auto">
          <a:xfrm>
            <a:off x="3725895" y="3066404"/>
            <a:ext cx="3217631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Check account rights for ‘tester’.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2772441" y="2659288"/>
            <a:ext cx="5295900" cy="2085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右箭头 27"/>
          <p:cNvSpPr/>
          <p:nvPr/>
        </p:nvSpPr>
        <p:spPr>
          <a:xfrm>
            <a:off x="7758255" y="3002510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 bwMode="auto">
          <a:xfrm>
            <a:off x="2327558" y="991325"/>
            <a:ext cx="1049776" cy="2562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322099" y="4149704"/>
            <a:ext cx="402745" cy="365568"/>
            <a:chOff x="11184631" y="2532157"/>
            <a:chExt cx="402745" cy="365568"/>
          </a:xfrm>
        </p:grpSpPr>
        <p:sp>
          <p:nvSpPr>
            <p:cNvPr id="33" name="椭圆 32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34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5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35" name="文本框 7"/>
          <p:cNvSpPr txBox="1">
            <a:spLocks noChangeArrowheads="1"/>
          </p:cNvSpPr>
          <p:nvPr/>
        </p:nvSpPr>
        <p:spPr bwMode="auto">
          <a:xfrm>
            <a:off x="809579" y="4612325"/>
            <a:ext cx="2051444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one event.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809579" y="4177821"/>
            <a:ext cx="2716474" cy="3093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5556921" y="4163211"/>
            <a:ext cx="402745" cy="365568"/>
            <a:chOff x="11184631" y="2532157"/>
            <a:chExt cx="402745" cy="365568"/>
          </a:xfrm>
        </p:grpSpPr>
        <p:sp>
          <p:nvSpPr>
            <p:cNvPr id="38" name="椭圆 37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39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6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40" name="矩形 39"/>
          <p:cNvSpPr/>
          <p:nvPr/>
        </p:nvSpPr>
        <p:spPr bwMode="auto">
          <a:xfrm>
            <a:off x="5988179" y="4198322"/>
            <a:ext cx="3183514" cy="31155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" name="矩形 40"/>
          <p:cNvSpPr/>
          <p:nvPr/>
        </p:nvSpPr>
        <p:spPr bwMode="auto">
          <a:xfrm>
            <a:off x="8065281" y="5250874"/>
            <a:ext cx="3256859" cy="3620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矩形 41"/>
          <p:cNvSpPr/>
          <p:nvPr/>
        </p:nvSpPr>
        <p:spPr bwMode="auto">
          <a:xfrm>
            <a:off x="2981394" y="4683389"/>
            <a:ext cx="1604462" cy="8485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文本框 7"/>
          <p:cNvSpPr txBox="1">
            <a:spLocks noChangeArrowheads="1"/>
          </p:cNvSpPr>
          <p:nvPr/>
        </p:nvSpPr>
        <p:spPr bwMode="auto">
          <a:xfrm>
            <a:off x="7966363" y="5659756"/>
            <a:ext cx="3355777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To view video in alarm preview interface if there is alarm.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84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70182" y="6676296"/>
            <a:ext cx="523393" cy="168929"/>
          </a:xfrm>
        </p:spPr>
        <p:txBody>
          <a:bodyPr/>
          <a:lstStyle/>
          <a:p>
            <a:fld id="{5EEEA1B8-33B6-483C-BF27-43F455CBFD32}" type="slidenum">
              <a:rPr lang="en-US" altLang="zh-CN" smtClean="0"/>
              <a:t>15</a:t>
            </a:fld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41867" y="50800"/>
            <a:ext cx="11012824" cy="711200"/>
          </a:xfrm>
        </p:spPr>
        <p:txBody>
          <a:bodyPr/>
          <a:lstStyle/>
          <a:p>
            <a:r>
              <a:rPr lang="en-US" altLang="zh-CN" dirty="0"/>
              <a:t>Private channel </a:t>
            </a:r>
            <a:r>
              <a:rPr lang="en-US" altLang="zh-CN" dirty="0" smtClean="0"/>
              <a:t>is invisible </a:t>
            </a:r>
            <a:r>
              <a:rPr lang="en-US" altLang="zh-CN" dirty="0"/>
              <a:t>in live preview </a:t>
            </a:r>
            <a:r>
              <a:rPr lang="en-US" altLang="zh-CN" dirty="0" smtClean="0"/>
              <a:t>interface(3/3)</a:t>
            </a:r>
            <a:endParaRPr lang="zh-CN" altLang="en-US" dirty="0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98" y="909723"/>
            <a:ext cx="5439366" cy="3143853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 bwMode="auto">
          <a:xfrm>
            <a:off x="975804" y="2869052"/>
            <a:ext cx="2716474" cy="3093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489929" y="2825184"/>
            <a:ext cx="402745" cy="365568"/>
            <a:chOff x="11184631" y="2532157"/>
            <a:chExt cx="402745" cy="365568"/>
          </a:xfrm>
        </p:grpSpPr>
        <p:sp>
          <p:nvSpPr>
            <p:cNvPr id="35" name="椭圆 34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7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37" name="文本框 7"/>
          <p:cNvSpPr txBox="1">
            <a:spLocks noChangeArrowheads="1"/>
          </p:cNvSpPr>
          <p:nvPr/>
        </p:nvSpPr>
        <p:spPr bwMode="auto">
          <a:xfrm>
            <a:off x="948301" y="3239877"/>
            <a:ext cx="4428917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If unchecked, ‘tester’ can view video in alarm preview.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298" y="4116059"/>
            <a:ext cx="5475588" cy="2649479"/>
          </a:xfrm>
          <a:prstGeom prst="rect">
            <a:avLst/>
          </a:prstGeom>
        </p:spPr>
      </p:pic>
      <p:sp>
        <p:nvSpPr>
          <p:cNvPr id="49" name="文本框 7"/>
          <p:cNvSpPr txBox="1">
            <a:spLocks noChangeArrowheads="1"/>
          </p:cNvSpPr>
          <p:nvPr/>
        </p:nvSpPr>
        <p:spPr bwMode="auto">
          <a:xfrm>
            <a:off x="3163125" y="5902748"/>
            <a:ext cx="2357751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No live video for selected camera.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2729291" y="5203564"/>
            <a:ext cx="484453" cy="365568"/>
            <a:chOff x="11184631" y="2532157"/>
            <a:chExt cx="484453" cy="365568"/>
          </a:xfrm>
        </p:grpSpPr>
        <p:sp>
          <p:nvSpPr>
            <p:cNvPr id="51" name="椭圆 5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52" name="TextBox 11"/>
            <p:cNvSpPr txBox="1">
              <a:spLocks noChangeArrowheads="1"/>
            </p:cNvSpPr>
            <p:nvPr/>
          </p:nvSpPr>
          <p:spPr bwMode="auto">
            <a:xfrm>
              <a:off x="11218791" y="2559171"/>
              <a:ext cx="450293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9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53" name="矩形 52"/>
          <p:cNvSpPr/>
          <p:nvPr/>
        </p:nvSpPr>
        <p:spPr bwMode="auto">
          <a:xfrm>
            <a:off x="3176773" y="5158851"/>
            <a:ext cx="2519951" cy="6836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6677797" y="996719"/>
            <a:ext cx="4224545" cy="2963804"/>
            <a:chOff x="6677797" y="996719"/>
            <a:chExt cx="4224545" cy="2963804"/>
          </a:xfrm>
        </p:grpSpPr>
        <p:grpSp>
          <p:nvGrpSpPr>
            <p:cNvPr id="2" name="组合 1"/>
            <p:cNvGrpSpPr/>
            <p:nvPr/>
          </p:nvGrpSpPr>
          <p:grpSpPr>
            <a:xfrm>
              <a:off x="6677797" y="996719"/>
              <a:ext cx="4217508" cy="365568"/>
              <a:chOff x="209359" y="5220377"/>
              <a:chExt cx="4115167" cy="365568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209359" y="5220377"/>
                <a:ext cx="402745" cy="365568"/>
                <a:chOff x="11184631" y="2532157"/>
                <a:chExt cx="402745" cy="365568"/>
              </a:xfrm>
            </p:grpSpPr>
            <p:sp>
              <p:nvSpPr>
                <p:cNvPr id="39" name="椭圆 38"/>
                <p:cNvSpPr/>
                <p:nvPr/>
              </p:nvSpPr>
              <p:spPr>
                <a:xfrm>
                  <a:off x="11184631" y="2532157"/>
                  <a:ext cx="375035" cy="351523"/>
                </a:xfrm>
                <a:prstGeom prst="ellipse">
                  <a:avLst/>
                </a:prstGeom>
                <a:solidFill>
                  <a:srgbClr val="FF0000"/>
                </a:soli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华文细黑" pitchFamily="2" charset="-122"/>
                    <a:ea typeface="华文细黑" pitchFamily="2" charset="-122"/>
                  </a:endParaRPr>
                </a:p>
              </p:txBody>
            </p:sp>
            <p:sp>
              <p:nvSpPr>
                <p:cNvPr id="40" name="TextBox 11"/>
                <p:cNvSpPr txBox="1">
                  <a:spLocks noChangeArrowheads="1"/>
                </p:cNvSpPr>
                <p:nvPr/>
              </p:nvSpPr>
              <p:spPr bwMode="auto">
                <a:xfrm>
                  <a:off x="11218792" y="2559171"/>
                  <a:ext cx="368584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600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  <a:cs typeface="Times New Roman" pitchFamily="18" charset="0"/>
                    </a:rPr>
                    <a:t>8</a:t>
                  </a:r>
                  <a:endPara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1" name="矩形 40"/>
              <p:cNvSpPr/>
              <p:nvPr/>
            </p:nvSpPr>
            <p:spPr>
              <a:xfrm>
                <a:off x="646266" y="5233180"/>
                <a:ext cx="3678260" cy="338554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US" altLang="zh-CN" sz="1600" dirty="0" smtClean="0">
                    <a:solidFill>
                      <a:schemeClr val="bg1"/>
                    </a:solidFill>
                    <a:latin typeface="Calibri" panose="020F0502020204030204" pitchFamily="34" charset="0"/>
                  </a:rPr>
                  <a:t>Switch user 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Calibri" panose="020F0502020204030204" pitchFamily="34" charset="0"/>
                  </a:rPr>
                  <a:t>from 'Super Admin' </a:t>
                </a:r>
                <a:r>
                  <a:rPr lang="en-US" altLang="zh-CN" sz="1600" dirty="0" smtClean="0">
                    <a:solidFill>
                      <a:schemeClr val="bg1"/>
                    </a:solidFill>
                    <a:latin typeface="Calibri" panose="020F0502020204030204" pitchFamily="34" charset="0"/>
                  </a:rPr>
                  <a:t>to 'tester'.</a:t>
                </a:r>
                <a:endParaRPr lang="en-US" altLang="zh-CN" sz="1600" dirty="0">
                  <a:solidFill>
                    <a:schemeClr val="bg1"/>
                  </a:solidFill>
                  <a:latin typeface="Calibri" panose="020F0502020204030204" pitchFamily="34" charset="0"/>
                </a:endParaRPr>
              </a:p>
            </p:txBody>
          </p:sp>
        </p:grp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04206" y="1340783"/>
              <a:ext cx="3798136" cy="2619740"/>
            </a:xfrm>
            <a:prstGeom prst="rect">
              <a:avLst/>
            </a:prstGeom>
          </p:spPr>
        </p:pic>
      </p:grpSp>
      <p:pic>
        <p:nvPicPr>
          <p:cNvPr id="56" name="图片 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9986" y="4060765"/>
            <a:ext cx="4556107" cy="2684218"/>
          </a:xfrm>
          <a:prstGeom prst="rect">
            <a:avLst/>
          </a:prstGeom>
        </p:spPr>
      </p:pic>
      <p:sp>
        <p:nvSpPr>
          <p:cNvPr id="58" name="文本框 7"/>
          <p:cNvSpPr txBox="1">
            <a:spLocks noChangeArrowheads="1"/>
          </p:cNvSpPr>
          <p:nvPr/>
        </p:nvSpPr>
        <p:spPr bwMode="auto">
          <a:xfrm>
            <a:off x="8228733" y="4936030"/>
            <a:ext cx="2951194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Video shows in alarm preview for selected camera.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7801762" y="4236846"/>
            <a:ext cx="450293" cy="365568"/>
            <a:chOff x="11177847" y="2532157"/>
            <a:chExt cx="450293" cy="365568"/>
          </a:xfrm>
        </p:grpSpPr>
        <p:sp>
          <p:nvSpPr>
            <p:cNvPr id="60" name="椭圆 5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61" name="TextBox 11"/>
            <p:cNvSpPr txBox="1">
              <a:spLocks noChangeArrowheads="1"/>
            </p:cNvSpPr>
            <p:nvPr/>
          </p:nvSpPr>
          <p:spPr bwMode="auto">
            <a:xfrm>
              <a:off x="11177847" y="2559171"/>
              <a:ext cx="450293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10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62" name="矩形 61"/>
          <p:cNvSpPr/>
          <p:nvPr/>
        </p:nvSpPr>
        <p:spPr bwMode="auto">
          <a:xfrm>
            <a:off x="8256028" y="4236846"/>
            <a:ext cx="1515769" cy="4694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3" name="矩形 62"/>
          <p:cNvSpPr/>
          <p:nvPr/>
        </p:nvSpPr>
        <p:spPr bwMode="auto">
          <a:xfrm>
            <a:off x="3837168" y="4189921"/>
            <a:ext cx="1329865" cy="5163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90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867" y="50800"/>
            <a:ext cx="11072378" cy="711200"/>
          </a:xfrm>
        </p:spPr>
        <p:txBody>
          <a:bodyPr/>
          <a:lstStyle/>
          <a:p>
            <a:r>
              <a:rPr lang="en-US" altLang="zh-CN" sz="2800" dirty="0"/>
              <a:t>Optimize </a:t>
            </a:r>
            <a:r>
              <a:rPr lang="en-US" altLang="zh-CN" sz="2800" dirty="0" smtClean="0"/>
              <a:t>resolution </a:t>
            </a:r>
            <a:r>
              <a:rPr lang="en-US" altLang="zh-CN" sz="2800" dirty="0"/>
              <a:t>selection strategy in live preview </a:t>
            </a:r>
            <a:r>
              <a:rPr lang="en-US" altLang="zh-CN" sz="2800" dirty="0" smtClean="0"/>
              <a:t>interface</a:t>
            </a:r>
            <a:endParaRPr lang="zh-CN" altLang="en-US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16</a:t>
            </a:fld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634938" y="1111853"/>
            <a:ext cx="10698470" cy="195948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Wingdings" pitchFamily="2" charset="2"/>
              <a:buChar char="p"/>
            </a:pPr>
            <a:r>
              <a:rPr lang="en-US" altLang="zh-CN" sz="2400" dirty="0">
                <a:solidFill>
                  <a:srgbClr val="0000CC"/>
                </a:solidFill>
              </a:rPr>
              <a:t>If </a:t>
            </a:r>
            <a:r>
              <a:rPr lang="en-US" altLang="zh-CN" sz="2400" dirty="0" smtClean="0">
                <a:solidFill>
                  <a:srgbClr val="0000CC"/>
                </a:solidFill>
              </a:rPr>
              <a:t>single layout is chosen in live preview interface, resolution </a:t>
            </a:r>
            <a:r>
              <a:rPr lang="en-US" altLang="zh-CN" sz="2400" dirty="0">
                <a:solidFill>
                  <a:srgbClr val="0000CC"/>
                </a:solidFill>
              </a:rPr>
              <a:t>will be 'IPC main stream'.</a:t>
            </a:r>
            <a:endParaRPr lang="zh-CN" altLang="en-US" sz="2400" dirty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p"/>
            </a:pPr>
            <a:r>
              <a:rPr lang="en-US" altLang="zh-CN" sz="2400" dirty="0" smtClean="0">
                <a:solidFill>
                  <a:srgbClr val="0000CC"/>
                </a:solidFill>
              </a:rPr>
              <a:t>If multi-split layout is chosen, compared </a:t>
            </a:r>
            <a:r>
              <a:rPr lang="en-US" altLang="zh-CN" sz="2400" dirty="0">
                <a:solidFill>
                  <a:srgbClr val="0000CC"/>
                </a:solidFill>
              </a:rPr>
              <a:t>(Layout </a:t>
            </a:r>
            <a:r>
              <a:rPr lang="en-US" altLang="zh-CN" sz="2400" dirty="0" smtClean="0">
                <a:solidFill>
                  <a:srgbClr val="0000CC"/>
                </a:solidFill>
              </a:rPr>
              <a:t>Width* </a:t>
            </a:r>
            <a:r>
              <a:rPr lang="en-US" altLang="zh-CN" sz="2400" dirty="0">
                <a:solidFill>
                  <a:srgbClr val="0000CC"/>
                </a:solidFill>
              </a:rPr>
              <a:t>Layout </a:t>
            </a:r>
            <a:r>
              <a:rPr lang="en-US" altLang="zh-CN" sz="2400" dirty="0" smtClean="0">
                <a:solidFill>
                  <a:srgbClr val="0000CC"/>
                </a:solidFill>
              </a:rPr>
              <a:t>Height) with IPC main stream or sub stream, then decide which stream will be used in multi-split layout.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301" y="3153221"/>
            <a:ext cx="6387153" cy="3441394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634938" y="3153221"/>
            <a:ext cx="4700633" cy="2789067"/>
            <a:chOff x="758471" y="3232760"/>
            <a:chExt cx="4700633" cy="2789067"/>
          </a:xfrm>
        </p:grpSpPr>
        <p:sp>
          <p:nvSpPr>
            <p:cNvPr id="7" name="文本框 45"/>
            <p:cNvSpPr txBox="1"/>
            <p:nvPr/>
          </p:nvSpPr>
          <p:spPr>
            <a:xfrm>
              <a:off x="758471" y="3582698"/>
              <a:ext cx="4700633" cy="24391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华文细黑" pitchFamily="2" charset="-122"/>
                </a:rPr>
                <a:t>•Assumed: IPC 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华文细黑" pitchFamily="2" charset="-122"/>
                </a:rPr>
                <a:t>main stream=1080P(1920*1080=2073600), sub </a:t>
              </a:r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华文细黑" pitchFamily="2" charset="-122"/>
                </a:rPr>
                <a:t>stream=D1(704*576=405504)</a:t>
              </a:r>
            </a:p>
            <a:p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华文细黑" pitchFamily="2" charset="-122"/>
                </a:rPr>
                <a:t>•In 4-split layout, layout width*layout height=551*286=157580=product</a:t>
              </a:r>
            </a:p>
            <a:p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华文细黑" pitchFamily="2" charset="-122"/>
                </a:rPr>
                <a:t>•Comparison: product is closer to D1</a:t>
              </a:r>
            </a:p>
            <a:p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华文细黑" pitchFamily="2" charset="-122"/>
                </a:rPr>
                <a:t>•</a:t>
              </a:r>
              <a:r>
                <a:rPr lang="en-US" altLang="zh-CN" sz="2000" dirty="0" smtClean="0">
                  <a:solidFill>
                    <a:srgbClr val="FF0000"/>
                  </a:solidFill>
                  <a:latin typeface="Calibri" panose="020F0502020204030204" pitchFamily="34" charset="0"/>
                  <a:ea typeface="华文细黑" pitchFamily="2" charset="-122"/>
                </a:rPr>
                <a:t>Resolution will be D1 in 4-split layout</a:t>
              </a:r>
              <a:r>
                <a:rPr lang="en-US" altLang="zh-CN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华文细黑" pitchFamily="2" charset="-122"/>
                </a:rPr>
                <a:t>.</a:t>
              </a:r>
              <a:endPara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华文细黑" pitchFamily="2" charset="-122"/>
              </a:endParaRPr>
            </a:p>
            <a:p>
              <a:endPara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8" name="文本框 95"/>
            <p:cNvSpPr txBox="1"/>
            <p:nvPr/>
          </p:nvSpPr>
          <p:spPr>
            <a:xfrm>
              <a:off x="758471" y="3232760"/>
              <a:ext cx="4700633" cy="338554"/>
            </a:xfrm>
            <a:prstGeom prst="rect">
              <a:avLst/>
            </a:prstGeom>
            <a:solidFill>
              <a:srgbClr val="FF0000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  <a:spcBef>
                  <a:spcPts val="1000"/>
                </a:spcBef>
                <a:defRPr/>
              </a:pPr>
              <a:r>
                <a:rPr lang="en-US" altLang="zh-CN" sz="2000" dirty="0" smtClean="0">
                  <a:solidFill>
                    <a:schemeClr val="bg1"/>
                  </a:solidFill>
                </a:rPr>
                <a:t>Example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109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165" y="1592570"/>
            <a:ext cx="7878962" cy="42100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155" y="1592570"/>
            <a:ext cx="3876675" cy="42100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Live preview layout can be configured to </a:t>
            </a:r>
            <a:r>
              <a:rPr lang="en-US" altLang="zh-CN" sz="2800" dirty="0" smtClean="0"/>
              <a:t>auto save or not</a:t>
            </a:r>
            <a:endParaRPr lang="zh-CN" altLang="en-US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17</a:t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 bwMode="auto">
          <a:xfrm>
            <a:off x="1412171" y="2583651"/>
            <a:ext cx="1710332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5346863" y="3765590"/>
            <a:ext cx="2716474" cy="3093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974841" y="2497850"/>
            <a:ext cx="402745" cy="365568"/>
            <a:chOff x="11184631" y="2532157"/>
            <a:chExt cx="402745" cy="365568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789333" y="3737067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9" name="文本框 7"/>
          <p:cNvSpPr txBox="1">
            <a:spLocks noChangeArrowheads="1"/>
          </p:cNvSpPr>
          <p:nvPr/>
        </p:nvSpPr>
        <p:spPr bwMode="auto">
          <a:xfrm>
            <a:off x="5192078" y="4569440"/>
            <a:ext cx="6778249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If checked, live preview layout will be saved automatically when logout.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22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22" y="1708785"/>
            <a:ext cx="7838666" cy="345849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Support computer resource overload protection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18</a:t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 bwMode="auto">
          <a:xfrm>
            <a:off x="301104" y="1871371"/>
            <a:ext cx="2081876" cy="2760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1236116" y="3739955"/>
            <a:ext cx="6823172" cy="4579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463462" y="1828906"/>
            <a:ext cx="376190" cy="361012"/>
            <a:chOff x="11184631" y="2532157"/>
            <a:chExt cx="402745" cy="365568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38704" y="3790984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2469" y="2059056"/>
            <a:ext cx="3678871" cy="2720292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8420916" y="3811005"/>
            <a:ext cx="376190" cy="365232"/>
            <a:chOff x="11184631" y="2532157"/>
            <a:chExt cx="402745" cy="369841"/>
          </a:xfrm>
        </p:grpSpPr>
        <p:sp>
          <p:nvSpPr>
            <p:cNvPr id="20" name="椭圆 1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428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2" name="文本框 7"/>
          <p:cNvSpPr txBox="1">
            <a:spLocks noChangeArrowheads="1"/>
          </p:cNvSpPr>
          <p:nvPr/>
        </p:nvSpPr>
        <p:spPr bwMode="auto">
          <a:xfrm>
            <a:off x="8882197" y="3802670"/>
            <a:ext cx="3095288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Pop-up message if overload.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文本框 7"/>
          <p:cNvSpPr txBox="1">
            <a:spLocks noChangeArrowheads="1"/>
          </p:cNvSpPr>
          <p:nvPr/>
        </p:nvSpPr>
        <p:spPr bwMode="auto">
          <a:xfrm>
            <a:off x="1236116" y="4313270"/>
            <a:ext cx="6623464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Any one of </a:t>
            </a:r>
            <a:r>
              <a:rPr lang="en-US" altLang="zh-CN" dirty="0">
                <a:solidFill>
                  <a:srgbClr val="FF0000"/>
                </a:solidFill>
              </a:rPr>
              <a:t>above </a:t>
            </a:r>
            <a:r>
              <a:rPr lang="en-US" altLang="zh-CN" dirty="0" smtClean="0">
                <a:solidFill>
                  <a:srgbClr val="FF0000"/>
                </a:solidFill>
              </a:rPr>
              <a:t>three parameters exceeds threshold, overloaded messages will be shown at bottom right corner of NVMS1000.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Support IP </a:t>
            </a:r>
            <a:r>
              <a:rPr lang="en-US" altLang="zh-CN" dirty="0" smtClean="0"/>
              <a:t>batch plan </a:t>
            </a:r>
            <a:r>
              <a:rPr lang="en-US" altLang="zh-CN" dirty="0"/>
              <a:t>for </a:t>
            </a:r>
            <a:r>
              <a:rPr lang="en-US" altLang="zh-CN" dirty="0" smtClean="0"/>
              <a:t>IPC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19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322" y="901256"/>
            <a:ext cx="8151621" cy="564963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 bwMode="auto">
          <a:xfrm>
            <a:off x="1801090" y="2064328"/>
            <a:ext cx="484909" cy="2535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2440775" y="2064328"/>
            <a:ext cx="402745" cy="365568"/>
            <a:chOff x="11184631" y="2532157"/>
            <a:chExt cx="402745" cy="365568"/>
          </a:xfrm>
        </p:grpSpPr>
        <p:sp>
          <p:nvSpPr>
            <p:cNvPr id="8" name="椭圆 7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9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0" name="矩形 9"/>
          <p:cNvSpPr/>
          <p:nvPr/>
        </p:nvSpPr>
        <p:spPr bwMode="auto">
          <a:xfrm>
            <a:off x="2815810" y="5176988"/>
            <a:ext cx="5275422" cy="10367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2331444" y="5128483"/>
            <a:ext cx="402745" cy="365568"/>
            <a:chOff x="11184631" y="2532157"/>
            <a:chExt cx="402745" cy="365568"/>
          </a:xfrm>
        </p:grpSpPr>
        <p:sp>
          <p:nvSpPr>
            <p:cNvPr id="12" name="椭圆 11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3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4" name="矩形 13"/>
          <p:cNvSpPr/>
          <p:nvPr/>
        </p:nvSpPr>
        <p:spPr bwMode="auto">
          <a:xfrm>
            <a:off x="8546385" y="5874338"/>
            <a:ext cx="902413" cy="3393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8131291" y="5881253"/>
            <a:ext cx="402745" cy="365568"/>
            <a:chOff x="11184631" y="2532157"/>
            <a:chExt cx="402745" cy="365568"/>
          </a:xfrm>
        </p:grpSpPr>
        <p:sp>
          <p:nvSpPr>
            <p:cNvPr id="16" name="椭圆 15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7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8" name="文本框 7"/>
          <p:cNvSpPr txBox="1">
            <a:spLocks noChangeArrowheads="1"/>
          </p:cNvSpPr>
          <p:nvPr/>
        </p:nvSpPr>
        <p:spPr bwMode="auto">
          <a:xfrm>
            <a:off x="2877681" y="2063632"/>
            <a:ext cx="1431083" cy="36626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IPC.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9" name="文本框 7"/>
          <p:cNvSpPr txBox="1">
            <a:spLocks noChangeArrowheads="1"/>
          </p:cNvSpPr>
          <p:nvPr/>
        </p:nvSpPr>
        <p:spPr bwMode="auto">
          <a:xfrm>
            <a:off x="2777324" y="4738028"/>
            <a:ext cx="5313908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Set  IP address information, and  input password.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25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New Feature Lists(1/2)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2</a:t>
            </a:fld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951129"/>
              </p:ext>
            </p:extLst>
          </p:nvPr>
        </p:nvGraphicFramePr>
        <p:xfrm>
          <a:off x="1219200" y="1427017"/>
          <a:ext cx="10141526" cy="4469833"/>
        </p:xfrm>
        <a:graphic>
          <a:graphicData uri="http://schemas.openxmlformats.org/drawingml/2006/table">
            <a:tbl>
              <a:tblPr/>
              <a:tblGrid>
                <a:gridCol w="762413"/>
                <a:gridCol w="6070530"/>
                <a:gridCol w="3308583"/>
              </a:tblGrid>
              <a:tr h="28890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Description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548912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some advanced functions for TVT IPC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Ver3.4.3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, such as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antiflash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,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antiflog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, BLC, HLC,WDR.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TVT IPC version should be Ver3.4.3</a:t>
                      </a:r>
                      <a:endParaRPr lang="zh-CN" alt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pre-record function for TVT IPC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Ver4.0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TVT IPC version should be Ver4.0</a:t>
                      </a:r>
                      <a:endParaRPr lang="zh-CN" alt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Intelligent Event Settings</a:t>
                      </a:r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('IES' for short)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for TVT IPC.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TVT IPC version should be Ver4.1.0.0</a:t>
                      </a:r>
                      <a:endParaRPr lang="zh-CN" altLang="en-US" sz="13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alarm trigger event for IES.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TVT IPC version should be Ver4.1.0.0</a:t>
                      </a:r>
                      <a:endParaRPr lang="zh-CN" altLang="en-US" sz="13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log retrieval, video playback for IES.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TVT IPC version should be Ver4.1.0.0</a:t>
                      </a:r>
                      <a:endParaRPr lang="zh-CN" altLang="en-US" sz="13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1080P@60fps HFR: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preview, recording, backup and playback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TVT IPC should support HFR</a:t>
                      </a:r>
                      <a:endParaRPr lang="zh-CN" alt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IPC resolution: 2592*1520/5MP/8MP.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two-split layout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for corridor mode: live preview and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playback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TVT IPC should support corridor mode</a:t>
                      </a:r>
                      <a:endParaRPr lang="zh-CN" alt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Optimize snapshot method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to capture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frame by frame.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Private channel can be shown in alarm preview interface when alarm is triggered, but invisible in live preview interface.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2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Optimize resolution selection strategy in live preview interface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Live preview layout can be configured to save automatically or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not when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logout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56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computer resource overload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protection.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17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Password is not requested to verify if DDNS is disabled</a:t>
            </a:r>
            <a:endParaRPr lang="zh-CN" altLang="en-US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20</a:t>
            </a:fld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719128" y="1676399"/>
            <a:ext cx="3810000" cy="3545798"/>
            <a:chOff x="990600" y="1676399"/>
            <a:chExt cx="3810000" cy="354579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0600" y="1676399"/>
              <a:ext cx="3810000" cy="159067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1800" y="3267074"/>
              <a:ext cx="3808800" cy="1955123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7559" y="1676399"/>
            <a:ext cx="6515979" cy="354579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 bwMode="auto">
          <a:xfrm>
            <a:off x="915443" y="4679155"/>
            <a:ext cx="1513440" cy="24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591637" y="4592197"/>
            <a:ext cx="402745" cy="365568"/>
            <a:chOff x="11184631" y="2532157"/>
            <a:chExt cx="402745" cy="365568"/>
          </a:xfrm>
        </p:grpSpPr>
        <p:sp>
          <p:nvSpPr>
            <p:cNvPr id="11" name="椭圆 1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007559" y="1836088"/>
            <a:ext cx="376190" cy="365232"/>
            <a:chOff x="11184631" y="2532157"/>
            <a:chExt cx="402745" cy="369841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428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6" name="文本框 7"/>
          <p:cNvSpPr txBox="1">
            <a:spLocks noChangeArrowheads="1"/>
          </p:cNvSpPr>
          <p:nvPr/>
        </p:nvSpPr>
        <p:spPr bwMode="auto">
          <a:xfrm>
            <a:off x="5156187" y="5858963"/>
            <a:ext cx="4722104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Hit ‘Save’ button, right window is closed automatically and left window comes into sight.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5433370" y="1853659"/>
            <a:ext cx="1535468" cy="3338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文本框 7"/>
          <p:cNvSpPr txBox="1">
            <a:spLocks noChangeArrowheads="1"/>
          </p:cNvSpPr>
          <p:nvPr/>
        </p:nvSpPr>
        <p:spPr bwMode="auto">
          <a:xfrm>
            <a:off x="5383750" y="1391144"/>
            <a:ext cx="1765196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DNS is disabled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上弧形箭头 20"/>
          <p:cNvSpPr/>
          <p:nvPr/>
        </p:nvSpPr>
        <p:spPr>
          <a:xfrm rot="10800000">
            <a:off x="3408218" y="5196717"/>
            <a:ext cx="2327564" cy="731520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628257" y="5977648"/>
            <a:ext cx="402745" cy="365568"/>
            <a:chOff x="11184631" y="2532157"/>
            <a:chExt cx="402745" cy="365568"/>
          </a:xfrm>
        </p:grpSpPr>
        <p:sp>
          <p:nvSpPr>
            <p:cNvPr id="23" name="椭圆 22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4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268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440" y="1181100"/>
            <a:ext cx="6062997" cy="538071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Manually trigger alarm can be </a:t>
            </a:r>
            <a:r>
              <a:rPr lang="en-US" altLang="zh-CN" dirty="0" smtClean="0"/>
              <a:t>configured in batch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21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64" y="1181100"/>
            <a:ext cx="4366494" cy="538071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2465129" y="5735791"/>
            <a:ext cx="2271600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5627264" y="1590247"/>
            <a:ext cx="496446" cy="10836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866908" y="4253345"/>
            <a:ext cx="2207491" cy="44334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985493" y="5691553"/>
            <a:ext cx="402745" cy="365568"/>
            <a:chOff x="11184631" y="2532157"/>
            <a:chExt cx="402745" cy="365568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245135" y="1590247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385463" y="4303413"/>
            <a:ext cx="402745" cy="365568"/>
            <a:chOff x="11184631" y="2532157"/>
            <a:chExt cx="402745" cy="365568"/>
          </a:xfrm>
        </p:grpSpPr>
        <p:sp>
          <p:nvSpPr>
            <p:cNvPr id="20" name="椭圆 1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3" name="文本框 7"/>
          <p:cNvSpPr txBox="1">
            <a:spLocks noChangeArrowheads="1"/>
          </p:cNvSpPr>
          <p:nvPr/>
        </p:nvSpPr>
        <p:spPr bwMode="auto">
          <a:xfrm>
            <a:off x="7547600" y="4857690"/>
            <a:ext cx="3526799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Open alarm or close alarm in batch.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文本框 7"/>
          <p:cNvSpPr txBox="1">
            <a:spLocks noChangeArrowheads="1"/>
          </p:cNvSpPr>
          <p:nvPr/>
        </p:nvSpPr>
        <p:spPr bwMode="auto">
          <a:xfrm>
            <a:off x="6695896" y="1600779"/>
            <a:ext cx="1693925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sensors.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40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Support to view live video by sub stream for </a:t>
            </a:r>
            <a:r>
              <a:rPr lang="en-US" altLang="zh-CN" sz="2800" dirty="0" err="1"/>
              <a:t>Dahua</a:t>
            </a:r>
            <a:r>
              <a:rPr lang="en-US" altLang="zh-CN" sz="2800" dirty="0"/>
              <a:t> </a:t>
            </a:r>
            <a:r>
              <a:rPr lang="en-US" altLang="zh-CN" sz="2800" dirty="0" smtClean="0"/>
              <a:t>IPC</a:t>
            </a:r>
            <a:endParaRPr lang="zh-CN" altLang="en-US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22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3" y="1472484"/>
            <a:ext cx="5651450" cy="38892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7408" y="1472484"/>
            <a:ext cx="6207516" cy="388923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 bwMode="auto">
          <a:xfrm>
            <a:off x="1800115" y="2632373"/>
            <a:ext cx="1551600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278916" y="2588135"/>
            <a:ext cx="402745" cy="365568"/>
            <a:chOff x="11184631" y="2532157"/>
            <a:chExt cx="402745" cy="365568"/>
          </a:xfrm>
        </p:grpSpPr>
        <p:sp>
          <p:nvSpPr>
            <p:cNvPr id="10" name="椭圆 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1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2" name="文本框 7"/>
          <p:cNvSpPr txBox="1">
            <a:spLocks noChangeArrowheads="1"/>
          </p:cNvSpPr>
          <p:nvPr/>
        </p:nvSpPr>
        <p:spPr bwMode="auto">
          <a:xfrm>
            <a:off x="744491" y="3036597"/>
            <a:ext cx="4413837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‘Other Device Type 2’ means </a:t>
            </a:r>
            <a:r>
              <a:rPr lang="en-US" altLang="zh-CN" dirty="0" err="1" smtClean="0">
                <a:solidFill>
                  <a:srgbClr val="FF0000"/>
                </a:solidFill>
              </a:rPr>
              <a:t>Dahua</a:t>
            </a:r>
            <a:r>
              <a:rPr lang="en-US" altLang="zh-CN" dirty="0" smtClean="0">
                <a:solidFill>
                  <a:srgbClr val="FF0000"/>
                </a:solidFill>
              </a:rPr>
              <a:t> Protocol.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8700535" y="4261574"/>
            <a:ext cx="1260000" cy="270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8143457" y="4240203"/>
            <a:ext cx="402745" cy="365568"/>
            <a:chOff x="11184631" y="2532157"/>
            <a:chExt cx="402745" cy="365568"/>
          </a:xfrm>
        </p:grpSpPr>
        <p:sp>
          <p:nvSpPr>
            <p:cNvPr id="15" name="椭圆 14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6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7" name="文本框 7"/>
          <p:cNvSpPr txBox="1">
            <a:spLocks noChangeArrowheads="1"/>
          </p:cNvSpPr>
          <p:nvPr/>
        </p:nvSpPr>
        <p:spPr bwMode="auto">
          <a:xfrm>
            <a:off x="8700535" y="4712622"/>
            <a:ext cx="3019866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View live video by sub stream.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9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Support to </a:t>
            </a:r>
            <a:r>
              <a:rPr lang="en-US" altLang="zh-CN" dirty="0"/>
              <a:t>playback by main stream or sub </a:t>
            </a:r>
            <a:r>
              <a:rPr lang="en-US" altLang="zh-CN" dirty="0" smtClean="0"/>
              <a:t>stream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23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175" y="995516"/>
            <a:ext cx="10058400" cy="565508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9433227" y="1777009"/>
            <a:ext cx="1576286" cy="2513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8887943" y="1705608"/>
            <a:ext cx="402745" cy="365568"/>
            <a:chOff x="11184631" y="2532157"/>
            <a:chExt cx="402745" cy="365568"/>
          </a:xfrm>
        </p:grpSpPr>
        <p:sp>
          <p:nvSpPr>
            <p:cNvPr id="9" name="椭圆 8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0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2" name="文本框 7"/>
          <p:cNvSpPr txBox="1">
            <a:spLocks noChangeArrowheads="1"/>
          </p:cNvSpPr>
          <p:nvPr/>
        </p:nvSpPr>
        <p:spPr bwMode="auto">
          <a:xfrm>
            <a:off x="7547213" y="2061438"/>
            <a:ext cx="3485190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For selected </a:t>
            </a:r>
            <a:r>
              <a:rPr lang="en-US" altLang="zh-CN" dirty="0">
                <a:solidFill>
                  <a:srgbClr val="FF0000"/>
                </a:solidFill>
              </a:rPr>
              <a:t>DVR </a:t>
            </a:r>
            <a:r>
              <a:rPr lang="en-US" altLang="zh-CN" dirty="0" smtClean="0">
                <a:solidFill>
                  <a:srgbClr val="FF0000"/>
                </a:solidFill>
              </a:rPr>
              <a:t>N9000/NVR N9000 devices, choose search time.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9387572" y="2954610"/>
            <a:ext cx="1576800" cy="25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文本框 7"/>
          <p:cNvSpPr txBox="1">
            <a:spLocks noChangeArrowheads="1"/>
          </p:cNvSpPr>
          <p:nvPr/>
        </p:nvSpPr>
        <p:spPr bwMode="auto">
          <a:xfrm>
            <a:off x="7560862" y="3242334"/>
            <a:ext cx="3419436" cy="92333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playback by main stream or sub stream. Default is ‘sub stream’.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8877134" y="2864663"/>
            <a:ext cx="402745" cy="365568"/>
            <a:chOff x="11184631" y="2532157"/>
            <a:chExt cx="402745" cy="365568"/>
          </a:xfrm>
        </p:grpSpPr>
        <p:sp>
          <p:nvSpPr>
            <p:cNvPr id="16" name="椭圆 15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7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9337897" y="4667842"/>
            <a:ext cx="802256" cy="3662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8877899" y="4668538"/>
            <a:ext cx="402745" cy="365568"/>
            <a:chOff x="11184631" y="2532157"/>
            <a:chExt cx="402745" cy="365568"/>
          </a:xfrm>
        </p:grpSpPr>
        <p:sp>
          <p:nvSpPr>
            <p:cNvPr id="20" name="椭圆 1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551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876" y="1481915"/>
            <a:ext cx="7936882" cy="45081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980" y="1481915"/>
            <a:ext cx="3622441" cy="450814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Support </a:t>
            </a:r>
            <a:r>
              <a:rPr lang="en-US" altLang="zh-CN" dirty="0" smtClean="0"/>
              <a:t>to backup </a:t>
            </a:r>
            <a:r>
              <a:rPr lang="en-US" altLang="zh-CN" dirty="0"/>
              <a:t>by main stream or sub stream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24</a:t>
            </a:fld>
            <a:endParaRPr lang="zh-CN" altLang="en-US" dirty="0"/>
          </a:p>
        </p:txBody>
      </p:sp>
      <p:sp>
        <p:nvSpPr>
          <p:cNvPr id="11" name="矩形 10"/>
          <p:cNvSpPr/>
          <p:nvPr/>
        </p:nvSpPr>
        <p:spPr bwMode="auto">
          <a:xfrm>
            <a:off x="2360259" y="1896134"/>
            <a:ext cx="1026000" cy="2077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924450" y="1803393"/>
            <a:ext cx="402745" cy="365568"/>
            <a:chOff x="11184631" y="2532157"/>
            <a:chExt cx="402745" cy="365568"/>
          </a:xfrm>
        </p:grpSpPr>
        <p:sp>
          <p:nvSpPr>
            <p:cNvPr id="13" name="椭圆 12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 bwMode="auto">
          <a:xfrm>
            <a:off x="5711200" y="1895247"/>
            <a:ext cx="4901375" cy="27371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5199044" y="1502383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9" name="矩形 18"/>
          <p:cNvSpPr/>
          <p:nvPr/>
        </p:nvSpPr>
        <p:spPr bwMode="auto">
          <a:xfrm>
            <a:off x="4338395" y="2508274"/>
            <a:ext cx="1134145" cy="208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3898132" y="2439696"/>
            <a:ext cx="402745" cy="365568"/>
            <a:chOff x="11184631" y="2532157"/>
            <a:chExt cx="402745" cy="365568"/>
          </a:xfrm>
        </p:grpSpPr>
        <p:sp>
          <p:nvSpPr>
            <p:cNvPr id="21" name="椭圆 2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4" name="文本框 7"/>
          <p:cNvSpPr txBox="1">
            <a:spLocks noChangeArrowheads="1"/>
          </p:cNvSpPr>
          <p:nvPr/>
        </p:nvSpPr>
        <p:spPr bwMode="auto">
          <a:xfrm>
            <a:off x="5678399" y="1461075"/>
            <a:ext cx="6250360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For selected DVR N9000/NVR N9000 devices, choose search time.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10517776" y="2250969"/>
            <a:ext cx="1080000" cy="2810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0068159" y="2209404"/>
            <a:ext cx="402745" cy="365568"/>
            <a:chOff x="11184631" y="2532157"/>
            <a:chExt cx="402745" cy="365568"/>
          </a:xfrm>
        </p:grpSpPr>
        <p:sp>
          <p:nvSpPr>
            <p:cNvPr id="26" name="椭圆 25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7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4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8" name="文本框 7"/>
          <p:cNvSpPr txBox="1">
            <a:spLocks noChangeArrowheads="1"/>
          </p:cNvSpPr>
          <p:nvPr/>
        </p:nvSpPr>
        <p:spPr bwMode="auto">
          <a:xfrm>
            <a:off x="7953236" y="2559806"/>
            <a:ext cx="3658396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to backup by main stream or sub stream. Default is ‘main stream’.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6859930" y="2908701"/>
            <a:ext cx="792000" cy="208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6438410" y="2844172"/>
            <a:ext cx="402745" cy="365568"/>
            <a:chOff x="11184631" y="2532157"/>
            <a:chExt cx="402745" cy="365568"/>
          </a:xfrm>
        </p:grpSpPr>
        <p:sp>
          <p:nvSpPr>
            <p:cNvPr id="31" name="椭圆 3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32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5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5" name="下箭头 4"/>
          <p:cNvSpPr/>
          <p:nvPr/>
        </p:nvSpPr>
        <p:spPr>
          <a:xfrm>
            <a:off x="7024247" y="3223405"/>
            <a:ext cx="48463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7"/>
          <p:cNvSpPr txBox="1">
            <a:spLocks noChangeArrowheads="1"/>
          </p:cNvSpPr>
          <p:nvPr/>
        </p:nvSpPr>
        <p:spPr bwMode="auto">
          <a:xfrm>
            <a:off x="5678398" y="4307717"/>
            <a:ext cx="5919377" cy="120032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(1)Private record format for DVR N9000/NVR N9000 devices is ‘.</a:t>
            </a:r>
            <a:r>
              <a:rPr lang="en-US" altLang="zh-CN" dirty="0" err="1" smtClean="0">
                <a:solidFill>
                  <a:srgbClr val="FF0000"/>
                </a:solidFill>
              </a:rPr>
              <a:t>dat</a:t>
            </a:r>
            <a:r>
              <a:rPr lang="en-US" altLang="zh-CN" dirty="0" smtClean="0">
                <a:solidFill>
                  <a:srgbClr val="FF0000"/>
                </a:solidFill>
              </a:rPr>
              <a:t>’, which can only be played by ‘RPAS player’.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(2) </a:t>
            </a:r>
            <a:r>
              <a:rPr lang="en-US" altLang="zh-CN" dirty="0" err="1" smtClean="0">
                <a:solidFill>
                  <a:srgbClr val="FF0000"/>
                </a:solidFill>
              </a:rPr>
              <a:t>Backuping</a:t>
            </a:r>
            <a:r>
              <a:rPr lang="en-US" altLang="zh-CN" dirty="0" smtClean="0">
                <a:solidFill>
                  <a:srgbClr val="FF0000"/>
                </a:solidFill>
              </a:rPr>
              <a:t> files to ’.</a:t>
            </a:r>
            <a:r>
              <a:rPr lang="en-US" altLang="zh-CN" dirty="0" err="1" smtClean="0">
                <a:solidFill>
                  <a:srgbClr val="FF0000"/>
                </a:solidFill>
              </a:rPr>
              <a:t>avi</a:t>
            </a:r>
            <a:r>
              <a:rPr lang="en-US" altLang="zh-CN" dirty="0" smtClean="0">
                <a:solidFill>
                  <a:srgbClr val="FF0000"/>
                </a:solidFill>
              </a:rPr>
              <a:t>’ format for DVR/NVR N9000 devices is also available.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97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Adding device by Serial Number or not can be </a:t>
            </a:r>
            <a:r>
              <a:rPr lang="en-US" altLang="zh-CN" sz="2800" dirty="0" smtClean="0"/>
              <a:t>customized</a:t>
            </a:r>
            <a:endParaRPr lang="zh-CN" altLang="en-US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25</a:t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181" y="938456"/>
            <a:ext cx="8298873" cy="575169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 bwMode="auto">
          <a:xfrm>
            <a:off x="4002245" y="1569190"/>
            <a:ext cx="929974" cy="2801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3443106" y="1525499"/>
            <a:ext cx="402745" cy="365568"/>
            <a:chOff x="11184631" y="2532157"/>
            <a:chExt cx="402745" cy="365568"/>
          </a:xfrm>
        </p:grpSpPr>
        <p:sp>
          <p:nvSpPr>
            <p:cNvPr id="8" name="椭圆 7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9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0" name="文本框 7"/>
          <p:cNvSpPr txBox="1">
            <a:spLocks noChangeArrowheads="1"/>
          </p:cNvSpPr>
          <p:nvPr/>
        </p:nvSpPr>
        <p:spPr bwMode="auto">
          <a:xfrm>
            <a:off x="3988390" y="2253815"/>
            <a:ext cx="4795392" cy="92333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Adding device by SN or not can be customized.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Default is ‘customized’, thus character string ‘Serial number’ will be shown in the title bar.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54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9593" y="3785658"/>
            <a:ext cx="5629275" cy="228021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593" y="1434376"/>
            <a:ext cx="5629275" cy="20383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2146" y="1434376"/>
            <a:ext cx="3721554" cy="463149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867" y="50800"/>
            <a:ext cx="10818860" cy="711200"/>
          </a:xfrm>
        </p:spPr>
        <p:txBody>
          <a:bodyPr/>
          <a:lstStyle/>
          <a:p>
            <a:r>
              <a:rPr lang="en-US" altLang="zh-CN" dirty="0"/>
              <a:t>Password </a:t>
            </a:r>
            <a:r>
              <a:rPr lang="en-US" altLang="zh-CN" dirty="0" smtClean="0"/>
              <a:t>is a must or </a:t>
            </a:r>
            <a:r>
              <a:rPr lang="en-US" altLang="zh-CN" dirty="0"/>
              <a:t>unnecessary when logout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26</a:t>
            </a:fld>
            <a:endParaRPr lang="zh-CN" altLang="en-US" dirty="0"/>
          </a:p>
        </p:txBody>
      </p:sp>
      <p:sp>
        <p:nvSpPr>
          <p:cNvPr id="11" name="矩形 10"/>
          <p:cNvSpPr/>
          <p:nvPr/>
        </p:nvSpPr>
        <p:spPr bwMode="auto">
          <a:xfrm>
            <a:off x="2401830" y="4399340"/>
            <a:ext cx="846121" cy="309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896733" y="4368683"/>
            <a:ext cx="402745" cy="365568"/>
            <a:chOff x="11184631" y="2532157"/>
            <a:chExt cx="402745" cy="365568"/>
          </a:xfrm>
        </p:grpSpPr>
        <p:sp>
          <p:nvSpPr>
            <p:cNvPr id="13" name="椭圆 12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 bwMode="auto">
          <a:xfrm>
            <a:off x="8024230" y="3102736"/>
            <a:ext cx="1576286" cy="2513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7488670" y="3027077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582637" y="5522270"/>
            <a:ext cx="402745" cy="365568"/>
            <a:chOff x="11184631" y="2532157"/>
            <a:chExt cx="402745" cy="365568"/>
          </a:xfrm>
        </p:grpSpPr>
        <p:sp>
          <p:nvSpPr>
            <p:cNvPr id="21" name="椭圆 2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3" name="矩形 22"/>
          <p:cNvSpPr/>
          <p:nvPr/>
        </p:nvSpPr>
        <p:spPr bwMode="auto">
          <a:xfrm>
            <a:off x="6130481" y="5549643"/>
            <a:ext cx="2232016" cy="3108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文本框 7"/>
          <p:cNvSpPr txBox="1">
            <a:spLocks noChangeArrowheads="1"/>
          </p:cNvSpPr>
          <p:nvPr/>
        </p:nvSpPr>
        <p:spPr bwMode="auto">
          <a:xfrm>
            <a:off x="6086617" y="5061005"/>
            <a:ext cx="4428988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If checked, password is a must when logout.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34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4248322" y="2661988"/>
            <a:ext cx="3929763" cy="901303"/>
          </a:xfrm>
        </p:spPr>
        <p:txBody>
          <a:bodyPr>
            <a:noAutofit/>
          </a:bodyPr>
          <a:lstStyle/>
          <a:p>
            <a:r>
              <a:rPr lang="en-US" altLang="zh-CN" sz="6000" dirty="0">
                <a:solidFill>
                  <a:srgbClr val="C00000"/>
                </a:solidFill>
                <a:latin typeface="FrutigerNext LT Medium"/>
              </a:rPr>
              <a:t>Thank You</a:t>
            </a:r>
            <a:endParaRPr lang="zh-CN" altLang="en-US" sz="6000" dirty="0">
              <a:solidFill>
                <a:srgbClr val="C00000"/>
              </a:solidFill>
              <a:latin typeface="FrutigerNext LT Medium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New Feature Lists(2/2)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3</a:t>
            </a:fld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660933"/>
              </p:ext>
            </p:extLst>
          </p:nvPr>
        </p:nvGraphicFramePr>
        <p:xfrm>
          <a:off x="1233054" y="1443341"/>
          <a:ext cx="10099965" cy="5033229"/>
        </p:xfrm>
        <a:graphic>
          <a:graphicData uri="http://schemas.openxmlformats.org/drawingml/2006/table">
            <a:tbl>
              <a:tblPr/>
              <a:tblGrid>
                <a:gridCol w="759289"/>
                <a:gridCol w="6045652"/>
                <a:gridCol w="3295024"/>
              </a:tblGrid>
              <a:tr h="28847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Description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433737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IP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batch plan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for IPC,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including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IP address,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submask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and gateway.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04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Add prompt message if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IP batch modification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is applied.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04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Password is not requested to verify if DDNS is disabled.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04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Manually trigger alarm can be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configured in batch.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992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Remove license limitation when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amount of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Hikvision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IPC or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Dahua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IPC is over 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  <a:endParaRPr lang="zh-CN" alt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5871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latest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Hikvison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SDK and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Dahua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SDK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Hikvision</a:t>
                      </a:r>
                      <a:r>
                        <a:rPr lang="en-US" altLang="zh-CN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: </a:t>
                      </a:r>
                      <a:r>
                        <a:rPr lang="en-US" altLang="zh-CN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ch-hcnetsdk</a:t>
                      </a:r>
                      <a:r>
                        <a:rPr lang="en-US" altLang="zh-CN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(windows32)V5.2.5.25_build20160923</a:t>
                      </a:r>
                      <a:br>
                        <a:rPr lang="en-US" altLang="zh-CN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Dahua</a:t>
                      </a:r>
                      <a:r>
                        <a:rPr lang="en-US" altLang="zh-CN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: win32_is_v3.46.0.r.160926</a:t>
                      </a:r>
                      <a:endParaRPr lang="zh-CN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04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to view live video by sub stream for Dahua IPC.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37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to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playback by main stream or sub stream for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DVR N9000/NVR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N9000 devices.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37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to backup</a:t>
                      </a:r>
                      <a:r>
                        <a:rPr lang="en-US" altLang="zh-CN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record by private format</a:t>
                      </a:r>
                      <a:r>
                        <a:rPr lang="en-US" altLang="zh-CN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for DVR N9000/NVR N9000 devices, which is '.</a:t>
                      </a:r>
                      <a:r>
                        <a:rPr lang="en-US" altLang="zh-CN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dat</a:t>
                      </a:r>
                      <a:r>
                        <a:rPr lang="en-US" altLang="zh-CN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'  and can only be played by 'RPAS player' . 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37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Support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to backup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by main stream or sub stream for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DVR N9000/NVR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N9000 devices.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04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Adding device by Serial Number or not can be customized.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37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25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Password is a must or unnecessary when logout.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088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867" y="50800"/>
            <a:ext cx="10957406" cy="711200"/>
          </a:xfrm>
        </p:spPr>
        <p:txBody>
          <a:bodyPr/>
          <a:lstStyle/>
          <a:p>
            <a:r>
              <a:rPr lang="en-US" altLang="zh-CN" dirty="0"/>
              <a:t>Support some advanced functions for TVT IPC </a:t>
            </a:r>
            <a:r>
              <a:rPr lang="en-US" altLang="zh-CN" dirty="0" smtClean="0"/>
              <a:t>Ver3.4.3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4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64" y="1181100"/>
            <a:ext cx="4366494" cy="538071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2465129" y="4281056"/>
            <a:ext cx="1192472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4906" y="1181100"/>
            <a:ext cx="5490000" cy="208142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3652" y="3354600"/>
            <a:ext cx="5490000" cy="320721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 bwMode="auto">
          <a:xfrm>
            <a:off x="6829308" y="1731819"/>
            <a:ext cx="1336249" cy="2078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808133" y="5310375"/>
            <a:ext cx="4014740" cy="12098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3772717" y="4236818"/>
            <a:ext cx="402745" cy="365568"/>
            <a:chOff x="11184631" y="2532157"/>
            <a:chExt cx="402745" cy="365568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322232" y="1574069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910517" y="5575735"/>
            <a:ext cx="402745" cy="365568"/>
            <a:chOff x="11184631" y="2532157"/>
            <a:chExt cx="402745" cy="365568"/>
          </a:xfrm>
        </p:grpSpPr>
        <p:sp>
          <p:nvSpPr>
            <p:cNvPr id="20" name="椭圆 1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2" name="文本框 7"/>
          <p:cNvSpPr txBox="1">
            <a:spLocks noChangeArrowheads="1"/>
          </p:cNvSpPr>
          <p:nvPr/>
        </p:nvSpPr>
        <p:spPr bwMode="auto">
          <a:xfrm>
            <a:off x="6914897" y="4888813"/>
            <a:ext cx="2907976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advanced functions.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02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239" y="1210803"/>
            <a:ext cx="6735600" cy="273873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239" y="4251194"/>
            <a:ext cx="6735600" cy="22840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Support pre-record function for TVT IPC </a:t>
            </a:r>
            <a:r>
              <a:rPr lang="en-US" altLang="zh-CN" dirty="0" smtClean="0"/>
              <a:t>Ver4.0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5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64" y="1181100"/>
            <a:ext cx="4366494" cy="538071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2465129" y="4281056"/>
            <a:ext cx="1192472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9101443" y="1745673"/>
            <a:ext cx="1336249" cy="2078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772396" y="4638609"/>
            <a:ext cx="1357745" cy="349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985493" y="4236818"/>
            <a:ext cx="402745" cy="365568"/>
            <a:chOff x="11184631" y="2532157"/>
            <a:chExt cx="402745" cy="365568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654748" y="1657196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125379" y="4622082"/>
            <a:ext cx="402745" cy="365568"/>
            <a:chOff x="11184631" y="2532157"/>
            <a:chExt cx="402745" cy="365568"/>
          </a:xfrm>
        </p:grpSpPr>
        <p:sp>
          <p:nvSpPr>
            <p:cNvPr id="20" name="椭圆 1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3" name="文本框 7"/>
          <p:cNvSpPr txBox="1">
            <a:spLocks noChangeArrowheads="1"/>
          </p:cNvSpPr>
          <p:nvPr/>
        </p:nvSpPr>
        <p:spPr bwMode="auto">
          <a:xfrm>
            <a:off x="7772396" y="6165875"/>
            <a:ext cx="2518766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pre-record time 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03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405" y="1210714"/>
            <a:ext cx="6735600" cy="22120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405" y="3921132"/>
            <a:ext cx="6735600" cy="263000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Support Intelligent Event </a:t>
            </a:r>
            <a:r>
              <a:rPr lang="en-US" altLang="zh-CN" dirty="0" smtClean="0"/>
              <a:t>Settings for </a:t>
            </a:r>
            <a:r>
              <a:rPr lang="en-US" altLang="zh-CN" dirty="0"/>
              <a:t>TVT IPC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6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64" y="1181100"/>
            <a:ext cx="4366494" cy="538071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2465129" y="4281056"/>
            <a:ext cx="1192472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9130144" y="2660068"/>
            <a:ext cx="914401" cy="540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772396" y="4125978"/>
            <a:ext cx="3302004" cy="18731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985493" y="4236818"/>
            <a:ext cx="402745" cy="365568"/>
            <a:chOff x="11184631" y="2532157"/>
            <a:chExt cx="402745" cy="365568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654748" y="2640868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265942" y="4128651"/>
            <a:ext cx="402745" cy="365568"/>
            <a:chOff x="11184631" y="2532157"/>
            <a:chExt cx="402745" cy="365568"/>
          </a:xfrm>
        </p:grpSpPr>
        <p:sp>
          <p:nvSpPr>
            <p:cNvPr id="20" name="椭圆 1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3" name="文本框 7"/>
          <p:cNvSpPr txBox="1">
            <a:spLocks noChangeArrowheads="1"/>
          </p:cNvSpPr>
          <p:nvPr/>
        </p:nvSpPr>
        <p:spPr bwMode="auto">
          <a:xfrm>
            <a:off x="7749799" y="6027325"/>
            <a:ext cx="2863348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Set parameters for each IES.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11207348" y="2964873"/>
            <a:ext cx="582871" cy="2355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文本框 7"/>
          <p:cNvSpPr txBox="1">
            <a:spLocks noChangeArrowheads="1"/>
          </p:cNvSpPr>
          <p:nvPr/>
        </p:nvSpPr>
        <p:spPr bwMode="auto">
          <a:xfrm>
            <a:off x="9107439" y="3358717"/>
            <a:ext cx="1929631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one event.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00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405" y="3579062"/>
            <a:ext cx="6735600" cy="298275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405" y="1210714"/>
            <a:ext cx="6735600" cy="221203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Support alarm trigger event for IES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7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64" y="1181100"/>
            <a:ext cx="4366494" cy="538071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2465129" y="4281056"/>
            <a:ext cx="1192472" cy="249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9130144" y="2660068"/>
            <a:ext cx="914401" cy="540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932542" y="3916312"/>
            <a:ext cx="2601861" cy="16255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985493" y="4236818"/>
            <a:ext cx="402745" cy="365568"/>
            <a:chOff x="11184631" y="2532157"/>
            <a:chExt cx="402745" cy="365568"/>
          </a:xfrm>
        </p:grpSpPr>
        <p:sp>
          <p:nvSpPr>
            <p:cNvPr id="14" name="椭圆 13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654748" y="2640868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478704" y="3934681"/>
            <a:ext cx="402745" cy="365568"/>
            <a:chOff x="11184631" y="2532157"/>
            <a:chExt cx="402745" cy="365568"/>
          </a:xfrm>
        </p:grpSpPr>
        <p:sp>
          <p:nvSpPr>
            <p:cNvPr id="20" name="椭圆 19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3" name="文本框 7"/>
          <p:cNvSpPr txBox="1">
            <a:spLocks noChangeArrowheads="1"/>
          </p:cNvSpPr>
          <p:nvPr/>
        </p:nvSpPr>
        <p:spPr bwMode="auto">
          <a:xfrm>
            <a:off x="5932542" y="5673181"/>
            <a:ext cx="3032369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Set trigger events for each IES.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11207348" y="2964873"/>
            <a:ext cx="582871" cy="2355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文本框 7"/>
          <p:cNvSpPr txBox="1">
            <a:spLocks noChangeArrowheads="1"/>
          </p:cNvSpPr>
          <p:nvPr/>
        </p:nvSpPr>
        <p:spPr bwMode="auto">
          <a:xfrm>
            <a:off x="9107439" y="3344862"/>
            <a:ext cx="1929631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one event.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Support log </a:t>
            </a:r>
            <a:r>
              <a:rPr lang="en-US" altLang="zh-CN" dirty="0" smtClean="0"/>
              <a:t>retrieval for IES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8</a:t>
            </a:fld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18" y="1656054"/>
            <a:ext cx="3144982" cy="372212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9477" y="1706518"/>
            <a:ext cx="8398912" cy="367165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 bwMode="auto">
          <a:xfrm>
            <a:off x="1135081" y="4627428"/>
            <a:ext cx="1538846" cy="2078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672871" y="4538946"/>
            <a:ext cx="402745" cy="365568"/>
            <a:chOff x="11184631" y="2532157"/>
            <a:chExt cx="402745" cy="365568"/>
          </a:xfrm>
        </p:grpSpPr>
        <p:sp>
          <p:nvSpPr>
            <p:cNvPr id="13" name="椭圆 12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 bwMode="auto">
          <a:xfrm>
            <a:off x="9132484" y="2211375"/>
            <a:ext cx="914401" cy="24088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8616400" y="2112869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9" name="矩形 18"/>
          <p:cNvSpPr/>
          <p:nvPr/>
        </p:nvSpPr>
        <p:spPr bwMode="auto">
          <a:xfrm>
            <a:off x="11193575" y="2663103"/>
            <a:ext cx="797129" cy="3245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0753312" y="2636089"/>
            <a:ext cx="402745" cy="365568"/>
            <a:chOff x="11184631" y="2532157"/>
            <a:chExt cx="402745" cy="365568"/>
          </a:xfrm>
        </p:grpSpPr>
        <p:sp>
          <p:nvSpPr>
            <p:cNvPr id="21" name="椭圆 2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4" name="文本框 7"/>
          <p:cNvSpPr txBox="1">
            <a:spLocks noChangeArrowheads="1"/>
          </p:cNvSpPr>
          <p:nvPr/>
        </p:nvSpPr>
        <p:spPr bwMode="auto">
          <a:xfrm>
            <a:off x="8112884" y="2478437"/>
            <a:ext cx="1929631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Choose one event.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5011004" y="3217837"/>
            <a:ext cx="5187158" cy="19499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0223466" y="3631174"/>
            <a:ext cx="402745" cy="365568"/>
            <a:chOff x="11184631" y="2532157"/>
            <a:chExt cx="402745" cy="365568"/>
          </a:xfrm>
        </p:grpSpPr>
        <p:sp>
          <p:nvSpPr>
            <p:cNvPr id="26" name="椭圆 25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7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4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8" name="文本框 7"/>
          <p:cNvSpPr txBox="1">
            <a:spLocks noChangeArrowheads="1"/>
          </p:cNvSpPr>
          <p:nvPr/>
        </p:nvSpPr>
        <p:spPr bwMode="auto">
          <a:xfrm>
            <a:off x="10223466" y="4061528"/>
            <a:ext cx="1489510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Search results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24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1109" y="1481915"/>
            <a:ext cx="6298711" cy="433144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212" y="1481915"/>
            <a:ext cx="3480452" cy="43314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Support </a:t>
            </a:r>
            <a:r>
              <a:rPr lang="en-US" altLang="zh-CN" dirty="0"/>
              <a:t>video playback for </a:t>
            </a:r>
            <a:r>
              <a:rPr lang="en-US" altLang="zh-CN" dirty="0" smtClean="0"/>
              <a:t>IES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1B8-33B6-483C-BF27-43F455CBFD32}" type="slidenum">
              <a:rPr lang="en-US" altLang="zh-CN" smtClean="0"/>
              <a:t>9</a:t>
            </a:fld>
            <a:endParaRPr lang="zh-CN" altLang="en-US" dirty="0"/>
          </a:p>
        </p:txBody>
      </p:sp>
      <p:sp>
        <p:nvSpPr>
          <p:cNvPr id="11" name="矩形 10"/>
          <p:cNvSpPr/>
          <p:nvPr/>
        </p:nvSpPr>
        <p:spPr bwMode="auto">
          <a:xfrm>
            <a:off x="1736815" y="1882279"/>
            <a:ext cx="846121" cy="2077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217869" y="1803393"/>
            <a:ext cx="402745" cy="365568"/>
            <a:chOff x="11184631" y="2532157"/>
            <a:chExt cx="402745" cy="365568"/>
          </a:xfrm>
        </p:grpSpPr>
        <p:sp>
          <p:nvSpPr>
            <p:cNvPr id="13" name="椭圆 12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5" name="矩形 14"/>
          <p:cNvSpPr/>
          <p:nvPr/>
        </p:nvSpPr>
        <p:spPr bwMode="auto">
          <a:xfrm>
            <a:off x="9424225" y="2090076"/>
            <a:ext cx="1576286" cy="25134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8874130" y="2032963"/>
            <a:ext cx="402745" cy="365568"/>
            <a:chOff x="11184631" y="2532157"/>
            <a:chExt cx="402745" cy="365568"/>
          </a:xfrm>
        </p:grpSpPr>
        <p:sp>
          <p:nvSpPr>
            <p:cNvPr id="17" name="椭圆 16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18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19" name="矩形 18"/>
          <p:cNvSpPr/>
          <p:nvPr/>
        </p:nvSpPr>
        <p:spPr bwMode="auto">
          <a:xfrm>
            <a:off x="9424225" y="4907540"/>
            <a:ext cx="797129" cy="3245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8983962" y="4880526"/>
            <a:ext cx="402745" cy="365568"/>
            <a:chOff x="11184631" y="2532157"/>
            <a:chExt cx="402745" cy="365568"/>
          </a:xfrm>
        </p:grpSpPr>
        <p:sp>
          <p:nvSpPr>
            <p:cNvPr id="21" name="椭圆 20"/>
            <p:cNvSpPr/>
            <p:nvPr/>
          </p:nvSpPr>
          <p:spPr>
            <a:xfrm>
              <a:off x="11184631" y="2532157"/>
              <a:ext cx="375035" cy="351523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11218792" y="2559171"/>
              <a:ext cx="368584" cy="3385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</p:grpSp>
      <p:sp>
        <p:nvSpPr>
          <p:cNvPr id="24" name="文本框 7"/>
          <p:cNvSpPr txBox="1">
            <a:spLocks noChangeArrowheads="1"/>
          </p:cNvSpPr>
          <p:nvPr/>
        </p:nvSpPr>
        <p:spPr bwMode="auto">
          <a:xfrm>
            <a:off x="9057666" y="2453551"/>
            <a:ext cx="2072153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For selected camera, choose search time.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9424225" y="4031322"/>
            <a:ext cx="1576286" cy="2810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 bwMode="auto">
          <a:xfrm>
            <a:off x="7415316" y="5461139"/>
            <a:ext cx="2934029" cy="2053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文本框 7"/>
          <p:cNvSpPr txBox="1">
            <a:spLocks noChangeArrowheads="1"/>
          </p:cNvSpPr>
          <p:nvPr/>
        </p:nvSpPr>
        <p:spPr bwMode="auto">
          <a:xfrm>
            <a:off x="7401462" y="5762189"/>
            <a:ext cx="2934028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Color identifier for each IES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62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同为国内市场模板-技术类</Template>
  <TotalTime>4598</TotalTime>
  <Words>1213</Words>
  <Application>Microsoft Office PowerPoint</Application>
  <PresentationFormat>宽屏</PresentationFormat>
  <Paragraphs>261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FrutigerNext LT Medium</vt:lpstr>
      <vt:lpstr>FrutigerNext LT Regular</vt:lpstr>
      <vt:lpstr>ＭＳ Ｐゴシック</vt:lpstr>
      <vt:lpstr>黑体</vt:lpstr>
      <vt:lpstr>华文细黑</vt:lpstr>
      <vt:lpstr>宋体</vt:lpstr>
      <vt:lpstr>微软雅黑</vt:lpstr>
      <vt:lpstr>Arial</vt:lpstr>
      <vt:lpstr>Calibri</vt:lpstr>
      <vt:lpstr>Times New Roman</vt:lpstr>
      <vt:lpstr>Wingdings</vt:lpstr>
      <vt:lpstr>自定义设计方案</vt:lpstr>
      <vt:lpstr>1_自定义设计方案</vt:lpstr>
      <vt:lpstr>NVMS1000 Ver3.4 New Feature Introduction</vt:lpstr>
      <vt:lpstr>New Feature Lists(1/2)</vt:lpstr>
      <vt:lpstr>New Feature Lists(2/2)</vt:lpstr>
      <vt:lpstr>Support some advanced functions for TVT IPC Ver3.4.3</vt:lpstr>
      <vt:lpstr>Support pre-record function for TVT IPC Ver4.0</vt:lpstr>
      <vt:lpstr>Support Intelligent Event Settings for TVT IPC</vt:lpstr>
      <vt:lpstr>Support alarm trigger event for IES</vt:lpstr>
      <vt:lpstr>Support log retrieval for IES</vt:lpstr>
      <vt:lpstr>Support video playback for IES</vt:lpstr>
      <vt:lpstr>Support 1080P@60fps HFR</vt:lpstr>
      <vt:lpstr>Support two-split layout for corridor mode</vt:lpstr>
      <vt:lpstr>Optimize snapshot method to capture frame by frame</vt:lpstr>
      <vt:lpstr>Private channel is invisible in live preview interface(1/3)</vt:lpstr>
      <vt:lpstr>Private channel is invisible in live preview interface(2/3)</vt:lpstr>
      <vt:lpstr>Private channel is invisible in live preview interface(3/3)</vt:lpstr>
      <vt:lpstr>Optimize resolution selection strategy in live preview interface</vt:lpstr>
      <vt:lpstr>Live preview layout can be configured to auto save or not</vt:lpstr>
      <vt:lpstr>Support computer resource overload protection</vt:lpstr>
      <vt:lpstr>Support IP batch plan for IPC</vt:lpstr>
      <vt:lpstr>Password is not requested to verify if DDNS is disabled</vt:lpstr>
      <vt:lpstr>Manually trigger alarm can be configured in batch</vt:lpstr>
      <vt:lpstr>Support to view live video by sub stream for Dahua IPC</vt:lpstr>
      <vt:lpstr>Support to playback by main stream or sub stream</vt:lpstr>
      <vt:lpstr>Support to backup by main stream or sub stream</vt:lpstr>
      <vt:lpstr>Adding device by Serial Number or not can be customized</vt:lpstr>
      <vt:lpstr>Password is a must or unnecessary when logout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LuoGang</dc:creator>
  <cp:lastModifiedBy>Alex</cp:lastModifiedBy>
  <cp:revision>952</cp:revision>
  <dcterms:created xsi:type="dcterms:W3CDTF">2015-01-20T02:25:00Z</dcterms:created>
  <dcterms:modified xsi:type="dcterms:W3CDTF">2017-01-12T09:12:03Z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